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sldIdLst>
    <p:sldId id="256" r:id="rId4"/>
    <p:sldId id="260" r:id="rId5"/>
    <p:sldId id="257" r:id="rId6"/>
    <p:sldId id="258" r:id="rId7"/>
    <p:sldId id="259" r:id="rId8"/>
    <p:sldId id="261" r:id="rId9"/>
    <p:sldId id="267" r:id="rId10"/>
    <p:sldId id="262" r:id="rId11"/>
    <p:sldId id="266" r:id="rId12"/>
    <p:sldId id="263" r:id="rId13"/>
    <p:sldId id="264" r:id="rId14"/>
    <p:sldId id="265" r:id="rId15"/>
    <p:sldId id="268" r:id="rId16"/>
    <p:sldId id="269" r:id="rId17"/>
    <p:sldId id="272" r:id="rId18"/>
    <p:sldId id="273" r:id="rId19"/>
    <p:sldId id="270"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6" d="100"/>
          <a:sy n="96" d="100"/>
        </p:scale>
        <p:origin x="1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A59CF1-8F1B-46D8-9120-E1BD47E4C95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A1A1C79-33CE-4A47-AACF-E732B4F1A1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B9BE62F-60E8-42A6-A64A-20ACA7EBC98F}"/>
              </a:ext>
            </a:extLst>
          </p:cNvPr>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Segnaposto piè di pagina 4">
            <a:extLst>
              <a:ext uri="{FF2B5EF4-FFF2-40B4-BE49-F238E27FC236}">
                <a16:creationId xmlns:a16="http://schemas.microsoft.com/office/drawing/2014/main" id="{385384C7-DE34-4AB8-B6BD-C9BF62851F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7A6605-C482-4BBA-B8F3-75B7EAC2374B}"/>
              </a:ext>
            </a:extLst>
          </p:cNvPr>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2167351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0CDC1-7A9B-4280-842A-034E3A6BA7A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E910562-74DB-4FEA-A3F8-933A4FB52E1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4CA4BA-9E71-4B71-8F13-D150F1D7111F}"/>
              </a:ext>
            </a:extLst>
          </p:cNvPr>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Segnaposto piè di pagina 4">
            <a:extLst>
              <a:ext uri="{FF2B5EF4-FFF2-40B4-BE49-F238E27FC236}">
                <a16:creationId xmlns:a16="http://schemas.microsoft.com/office/drawing/2014/main" id="{8E17C88B-838E-4727-AD44-5DC524C715B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C701EF-189B-4642-852E-C0EE2C54037A}"/>
              </a:ext>
            </a:extLst>
          </p:cNvPr>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77432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ADEA20C-605C-4FA3-8101-46B742876F8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0EA96D8-9AE9-4445-B42D-D471FA0A4F1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98846D9-CE21-49B8-BDE3-AA5C2E9722A2}"/>
              </a:ext>
            </a:extLst>
          </p:cNvPr>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Segnaposto piè di pagina 4">
            <a:extLst>
              <a:ext uri="{FF2B5EF4-FFF2-40B4-BE49-F238E27FC236}">
                <a16:creationId xmlns:a16="http://schemas.microsoft.com/office/drawing/2014/main" id="{90F3C3F7-E3F3-4126-B693-402324EA296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3156735-6EC8-4FB1-9A61-4A3CB3981DD7}"/>
              </a:ext>
            </a:extLst>
          </p:cNvPr>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838475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63476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211782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682945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2071D1FB-D33A-40D5-9226-0FE89F108EB1}" type="datetimeFigureOut">
              <a:rPr lang="it-IT" smtClean="0"/>
              <a:t>28/02/2022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919059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071D1FB-D33A-40D5-9226-0FE89F108EB1}" type="datetimeFigureOut">
              <a:rPr lang="it-IT" smtClean="0"/>
              <a:t>28/02/2022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146851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7" name="Date Placeholder 2"/>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3"/>
          <p:cNvSpPr>
            <a:spLocks noGrp="1"/>
          </p:cNvSpPr>
          <p:nvPr>
            <p:ph type="ftr" sz="quarter" idx="11"/>
          </p:nvPr>
        </p:nvSpPr>
        <p:spPr/>
        <p:txBody>
          <a:bodyPr/>
          <a:lstStyle/>
          <a:p>
            <a:endParaRPr lang="it-IT"/>
          </a:p>
        </p:txBody>
      </p:sp>
      <p:sp>
        <p:nvSpPr>
          <p:cNvPr id="6" name="Slide Number Placeholder 4"/>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69190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247235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5"/>
          <p:cNvSpPr>
            <a:spLocks noGrp="1"/>
          </p:cNvSpPr>
          <p:nvPr>
            <p:ph type="ftr" sz="quarter" idx="11"/>
          </p:nvPr>
        </p:nvSpPr>
        <p:spPr/>
        <p:txBody>
          <a:bodyPr/>
          <a:lstStyle/>
          <a:p>
            <a:endParaRPr lang="it-IT"/>
          </a:p>
        </p:txBody>
      </p:sp>
      <p:sp>
        <p:nvSpPr>
          <p:cNvPr id="6" name="Slide Number Placeholder 6"/>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428646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9BDDC9-171B-4193-A43C-A47B672564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CFC35BB-CD7C-42AA-AE34-7517EC6254C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A91EAD0-B43C-4BA5-8DE3-6F7BA2661EFC}"/>
              </a:ext>
            </a:extLst>
          </p:cNvPr>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Segnaposto piè di pagina 4">
            <a:extLst>
              <a:ext uri="{FF2B5EF4-FFF2-40B4-BE49-F238E27FC236}">
                <a16:creationId xmlns:a16="http://schemas.microsoft.com/office/drawing/2014/main" id="{E2A4C84A-42D1-4540-83BB-8AB780DDC2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3F33B84-2885-4725-8175-977FECD4FA65}"/>
              </a:ext>
            </a:extLst>
          </p:cNvPr>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1712907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2071D1FB-D33A-40D5-9226-0FE89F108EB1}" type="datetimeFigureOut">
              <a:rPr lang="it-IT" smtClean="0"/>
              <a:t>28/02/2022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385543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2071D1FB-D33A-40D5-9226-0FE89F108EB1}" type="datetimeFigureOut">
              <a:rPr lang="it-IT" smtClean="0"/>
              <a:t>28/02/2022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2062711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559810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 dello schema</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a:t>Fare clic per modificare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431890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2373858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1765047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286252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2755109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694814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529444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459781-94EF-47DB-A7A5-3C56D76568A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F536335-EE58-4112-A746-52DFB0FB6C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601E90E-715F-49CE-88AA-A6B23FA0EA06}"/>
              </a:ext>
            </a:extLst>
          </p:cNvPr>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Segnaposto piè di pagina 4">
            <a:extLst>
              <a:ext uri="{FF2B5EF4-FFF2-40B4-BE49-F238E27FC236}">
                <a16:creationId xmlns:a16="http://schemas.microsoft.com/office/drawing/2014/main" id="{91C3DD83-D5C8-4728-8DE9-E00422C4D17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6BE5A8-1C02-4ED2-88ED-BB4276299D14}"/>
              </a:ext>
            </a:extLst>
          </p:cNvPr>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2556003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88287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466398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2071D1FB-D33A-40D5-9226-0FE89F108EB1}" type="datetimeFigureOut">
              <a:rPr lang="it-IT" smtClean="0"/>
              <a:t>28/02/2022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185518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071D1FB-D33A-40D5-9226-0FE89F108EB1}" type="datetimeFigureOut">
              <a:rPr lang="it-IT" smtClean="0"/>
              <a:t>28/02/2022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870081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7" name="Date Placeholder 2"/>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3"/>
          <p:cNvSpPr>
            <a:spLocks noGrp="1"/>
          </p:cNvSpPr>
          <p:nvPr>
            <p:ph type="ftr" sz="quarter" idx="11"/>
          </p:nvPr>
        </p:nvSpPr>
        <p:spPr/>
        <p:txBody>
          <a:bodyPr/>
          <a:lstStyle/>
          <a:p>
            <a:endParaRPr lang="it-IT"/>
          </a:p>
        </p:txBody>
      </p:sp>
      <p:sp>
        <p:nvSpPr>
          <p:cNvPr id="6" name="Slide Number Placeholder 4"/>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1054599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2286472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5"/>
          <p:cNvSpPr>
            <a:spLocks noGrp="1"/>
          </p:cNvSpPr>
          <p:nvPr>
            <p:ph type="ftr" sz="quarter" idx="11"/>
          </p:nvPr>
        </p:nvSpPr>
        <p:spPr/>
        <p:txBody>
          <a:bodyPr/>
          <a:lstStyle/>
          <a:p>
            <a:endParaRPr lang="it-IT"/>
          </a:p>
        </p:txBody>
      </p:sp>
      <p:sp>
        <p:nvSpPr>
          <p:cNvPr id="6" name="Slide Number Placeholder 6"/>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2721954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2071D1FB-D33A-40D5-9226-0FE89F108EB1}" type="datetimeFigureOut">
              <a:rPr lang="it-IT" smtClean="0"/>
              <a:t>28/02/2022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503440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2071D1FB-D33A-40D5-9226-0FE89F108EB1}" type="datetimeFigureOut">
              <a:rPr lang="it-IT" smtClean="0"/>
              <a:t>28/02/2022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1413042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2997395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08F640-5E98-412A-BA3D-BC1881FA26E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AA09195-B513-4B34-8EF3-E78D10FD616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DCB0261-819F-4914-A6F8-57C2D3D3BD1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ACE0D3A-D67E-4A4D-BF0E-B13D56050F76}"/>
              </a:ext>
            </a:extLst>
          </p:cNvPr>
          <p:cNvSpPr>
            <a:spLocks noGrp="1"/>
          </p:cNvSpPr>
          <p:nvPr>
            <p:ph type="dt" sz="half" idx="10"/>
          </p:nvPr>
        </p:nvSpPr>
        <p:spPr/>
        <p:txBody>
          <a:bodyPr/>
          <a:lstStyle/>
          <a:p>
            <a:fld id="{2071D1FB-D33A-40D5-9226-0FE89F108EB1}" type="datetimeFigureOut">
              <a:rPr lang="it-IT" smtClean="0"/>
              <a:t>28/02/2022</a:t>
            </a:fld>
            <a:endParaRPr lang="it-IT"/>
          </a:p>
        </p:txBody>
      </p:sp>
      <p:sp>
        <p:nvSpPr>
          <p:cNvPr id="6" name="Segnaposto piè di pagina 5">
            <a:extLst>
              <a:ext uri="{FF2B5EF4-FFF2-40B4-BE49-F238E27FC236}">
                <a16:creationId xmlns:a16="http://schemas.microsoft.com/office/drawing/2014/main" id="{44C089C3-4071-4D30-B122-699A8497CF4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F3390BB-AAD4-4351-9EE2-2CB0A1A84248}"/>
              </a:ext>
            </a:extLst>
          </p:cNvPr>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169700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 dello schema</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a:t>Fare clic per modificare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681036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1500065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935622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442557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2611043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071D1FB-D33A-40D5-9226-0FE89F108EB1}" type="datetimeFigureOut">
              <a:rPr lang="it-IT" smtClean="0"/>
              <a:t>28/02/2022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954633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5D0268-BDDC-4C59-958B-CE82EDA466F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D6C3459-285F-4F39-988E-59C9016DE0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B2E7297-738A-4E66-AF38-29B43CB3AFE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D314030-9762-4D46-8E0E-B559F4B65C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6A0EA1A-FF4D-4554-B18C-D2AB15F1D8C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9BDA4A3-ABAC-41BD-915C-C4D7E0CB4EA3}"/>
              </a:ext>
            </a:extLst>
          </p:cNvPr>
          <p:cNvSpPr>
            <a:spLocks noGrp="1"/>
          </p:cNvSpPr>
          <p:nvPr>
            <p:ph type="dt" sz="half" idx="10"/>
          </p:nvPr>
        </p:nvSpPr>
        <p:spPr/>
        <p:txBody>
          <a:bodyPr/>
          <a:lstStyle/>
          <a:p>
            <a:fld id="{2071D1FB-D33A-40D5-9226-0FE89F108EB1}" type="datetimeFigureOut">
              <a:rPr lang="it-IT" smtClean="0"/>
              <a:t>28/02/2022</a:t>
            </a:fld>
            <a:endParaRPr lang="it-IT"/>
          </a:p>
        </p:txBody>
      </p:sp>
      <p:sp>
        <p:nvSpPr>
          <p:cNvPr id="8" name="Segnaposto piè di pagina 7">
            <a:extLst>
              <a:ext uri="{FF2B5EF4-FFF2-40B4-BE49-F238E27FC236}">
                <a16:creationId xmlns:a16="http://schemas.microsoft.com/office/drawing/2014/main" id="{153F020F-BC4F-4AEA-B544-0FEBB0C37E6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BCA4B3F-F6EA-4059-A107-F3EE4444AE4C}"/>
              </a:ext>
            </a:extLst>
          </p:cNvPr>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97812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579B94-DC72-4C3E-B401-8BD8F804C4E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F7A449E-FC11-4375-9822-95EF5F50DC99}"/>
              </a:ext>
            </a:extLst>
          </p:cNvPr>
          <p:cNvSpPr>
            <a:spLocks noGrp="1"/>
          </p:cNvSpPr>
          <p:nvPr>
            <p:ph type="dt" sz="half" idx="10"/>
          </p:nvPr>
        </p:nvSpPr>
        <p:spPr/>
        <p:txBody>
          <a:bodyPr/>
          <a:lstStyle/>
          <a:p>
            <a:fld id="{2071D1FB-D33A-40D5-9226-0FE89F108EB1}" type="datetimeFigureOut">
              <a:rPr lang="it-IT" smtClean="0"/>
              <a:t>28/02/2022</a:t>
            </a:fld>
            <a:endParaRPr lang="it-IT"/>
          </a:p>
        </p:txBody>
      </p:sp>
      <p:sp>
        <p:nvSpPr>
          <p:cNvPr id="4" name="Segnaposto piè di pagina 3">
            <a:extLst>
              <a:ext uri="{FF2B5EF4-FFF2-40B4-BE49-F238E27FC236}">
                <a16:creationId xmlns:a16="http://schemas.microsoft.com/office/drawing/2014/main" id="{68A7BF11-A064-476A-B399-E70F43BD82D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75C955C-6F78-45B4-BFF6-0C43BAF4458E}"/>
              </a:ext>
            </a:extLst>
          </p:cNvPr>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172557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FE1C20F-7ED3-4A7D-ABE5-6F92FA71B349}"/>
              </a:ext>
            </a:extLst>
          </p:cNvPr>
          <p:cNvSpPr>
            <a:spLocks noGrp="1"/>
          </p:cNvSpPr>
          <p:nvPr>
            <p:ph type="dt" sz="half" idx="10"/>
          </p:nvPr>
        </p:nvSpPr>
        <p:spPr/>
        <p:txBody>
          <a:bodyPr/>
          <a:lstStyle/>
          <a:p>
            <a:fld id="{2071D1FB-D33A-40D5-9226-0FE89F108EB1}" type="datetimeFigureOut">
              <a:rPr lang="it-IT" smtClean="0"/>
              <a:t>28/02/2022</a:t>
            </a:fld>
            <a:endParaRPr lang="it-IT"/>
          </a:p>
        </p:txBody>
      </p:sp>
      <p:sp>
        <p:nvSpPr>
          <p:cNvPr id="3" name="Segnaposto piè di pagina 2">
            <a:extLst>
              <a:ext uri="{FF2B5EF4-FFF2-40B4-BE49-F238E27FC236}">
                <a16:creationId xmlns:a16="http://schemas.microsoft.com/office/drawing/2014/main" id="{00A12CF9-C668-4A31-B9E1-6E161C1A0CE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CF8941B-D353-483F-A76D-F22E14DA3636}"/>
              </a:ext>
            </a:extLst>
          </p:cNvPr>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2515046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2B4E1F-9AB3-4AB1-B8F7-72018A331B7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F3D4F8A-2EF7-4DA8-BEE4-FDBA362CB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64AF328-ED58-4ED6-B701-6DA903B6B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A9A7751-4023-4460-9019-F63C9E94137B}"/>
              </a:ext>
            </a:extLst>
          </p:cNvPr>
          <p:cNvSpPr>
            <a:spLocks noGrp="1"/>
          </p:cNvSpPr>
          <p:nvPr>
            <p:ph type="dt" sz="half" idx="10"/>
          </p:nvPr>
        </p:nvSpPr>
        <p:spPr/>
        <p:txBody>
          <a:bodyPr/>
          <a:lstStyle/>
          <a:p>
            <a:fld id="{2071D1FB-D33A-40D5-9226-0FE89F108EB1}" type="datetimeFigureOut">
              <a:rPr lang="it-IT" smtClean="0"/>
              <a:t>28/02/2022</a:t>
            </a:fld>
            <a:endParaRPr lang="it-IT"/>
          </a:p>
        </p:txBody>
      </p:sp>
      <p:sp>
        <p:nvSpPr>
          <p:cNvPr id="6" name="Segnaposto piè di pagina 5">
            <a:extLst>
              <a:ext uri="{FF2B5EF4-FFF2-40B4-BE49-F238E27FC236}">
                <a16:creationId xmlns:a16="http://schemas.microsoft.com/office/drawing/2014/main" id="{69889C75-BA00-4AF5-9836-2407ACA7EC4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7C03BCC-959A-4FFD-81FB-841D7B564558}"/>
              </a:ext>
            </a:extLst>
          </p:cNvPr>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1619627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90E37B-79CC-4A83-8C81-EAC36C59A75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2B5C2A5-0664-4FD4-B76A-FE19439A7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FFC7241-36F6-4E6F-AD81-DE9E5F214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CABF24F-1A09-4261-86CE-F63C4C6A02C5}"/>
              </a:ext>
            </a:extLst>
          </p:cNvPr>
          <p:cNvSpPr>
            <a:spLocks noGrp="1"/>
          </p:cNvSpPr>
          <p:nvPr>
            <p:ph type="dt" sz="half" idx="10"/>
          </p:nvPr>
        </p:nvSpPr>
        <p:spPr/>
        <p:txBody>
          <a:bodyPr/>
          <a:lstStyle/>
          <a:p>
            <a:fld id="{2071D1FB-D33A-40D5-9226-0FE89F108EB1}" type="datetimeFigureOut">
              <a:rPr lang="it-IT" smtClean="0"/>
              <a:t>28/02/2022</a:t>
            </a:fld>
            <a:endParaRPr lang="it-IT"/>
          </a:p>
        </p:txBody>
      </p:sp>
      <p:sp>
        <p:nvSpPr>
          <p:cNvPr id="6" name="Segnaposto piè di pagina 5">
            <a:extLst>
              <a:ext uri="{FF2B5EF4-FFF2-40B4-BE49-F238E27FC236}">
                <a16:creationId xmlns:a16="http://schemas.microsoft.com/office/drawing/2014/main" id="{179DAF48-D441-4EC5-A375-8385F28C9C1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42C4E27-A764-4813-AAA5-36A02DE6293E}"/>
              </a:ext>
            </a:extLst>
          </p:cNvPr>
          <p:cNvSpPr>
            <a:spLocks noGrp="1"/>
          </p:cNvSpPr>
          <p:nvPr>
            <p:ph type="sldNum" sz="quarter" idx="12"/>
          </p:nvPr>
        </p:nvSpPr>
        <p:spPr/>
        <p:txBody>
          <a:bodyPr/>
          <a:lstStyle/>
          <a:p>
            <a:fld id="{580118C3-FD7F-4808-B913-48B885ABA096}" type="slidenum">
              <a:rPr lang="it-IT" smtClean="0"/>
              <a:t>‹N›</a:t>
            </a:fld>
            <a:endParaRPr lang="it-IT"/>
          </a:p>
        </p:txBody>
      </p:sp>
    </p:spTree>
    <p:extLst>
      <p:ext uri="{BB962C8B-B14F-4D97-AF65-F5344CB8AC3E}">
        <p14:creationId xmlns:p14="http://schemas.microsoft.com/office/powerpoint/2010/main" val="3569881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image" Target="../media/image4.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19C01F5-5E9B-4B58-9287-EE48CCACEA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87AD926-C4D8-4A3B-8689-F32644514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B0D3B8-E0E0-42E3-9B56-314EAA0B6E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1D1FB-D33A-40D5-9226-0FE89F108EB1}" type="datetimeFigureOut">
              <a:rPr lang="it-IT" smtClean="0"/>
              <a:t>28/02/2022</a:t>
            </a:fld>
            <a:endParaRPr lang="it-IT"/>
          </a:p>
        </p:txBody>
      </p:sp>
      <p:sp>
        <p:nvSpPr>
          <p:cNvPr id="5" name="Segnaposto piè di pagina 4">
            <a:extLst>
              <a:ext uri="{FF2B5EF4-FFF2-40B4-BE49-F238E27FC236}">
                <a16:creationId xmlns:a16="http://schemas.microsoft.com/office/drawing/2014/main" id="{16BC8817-7606-4861-A3FA-C8BBA6F383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8D37C55-E253-42CF-B08A-18CE196804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118C3-FD7F-4808-B913-48B885ABA096}" type="slidenum">
              <a:rPr lang="it-IT" smtClean="0"/>
              <a:t>‹N›</a:t>
            </a:fld>
            <a:endParaRPr lang="it-IT"/>
          </a:p>
        </p:txBody>
      </p:sp>
    </p:spTree>
    <p:extLst>
      <p:ext uri="{BB962C8B-B14F-4D97-AF65-F5344CB8AC3E}">
        <p14:creationId xmlns:p14="http://schemas.microsoft.com/office/powerpoint/2010/main" val="3702987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071D1FB-D33A-40D5-9226-0FE89F108EB1}" type="datetimeFigureOut">
              <a:rPr lang="it-IT" smtClean="0"/>
              <a:t>28/02/2022</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80118C3-FD7F-4808-B913-48B885ABA096}" type="slidenum">
              <a:rPr lang="it-IT" smtClean="0"/>
              <a:t>‹N›</a:t>
            </a:fld>
            <a:endParaRPr lang="it-IT"/>
          </a:p>
        </p:txBody>
      </p:sp>
    </p:spTree>
    <p:extLst>
      <p:ext uri="{BB962C8B-B14F-4D97-AF65-F5344CB8AC3E}">
        <p14:creationId xmlns:p14="http://schemas.microsoft.com/office/powerpoint/2010/main" val="23923619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071D1FB-D33A-40D5-9226-0FE89F108EB1}" type="datetimeFigureOut">
              <a:rPr lang="it-IT" smtClean="0"/>
              <a:t>28/02/2022</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80118C3-FD7F-4808-B913-48B885ABA096}" type="slidenum">
              <a:rPr lang="it-IT" smtClean="0"/>
              <a:t>‹N›</a:t>
            </a:fld>
            <a:endParaRPr lang="it-IT"/>
          </a:p>
        </p:txBody>
      </p:sp>
    </p:spTree>
    <p:extLst>
      <p:ext uri="{BB962C8B-B14F-4D97-AF65-F5344CB8AC3E}">
        <p14:creationId xmlns:p14="http://schemas.microsoft.com/office/powerpoint/2010/main" val="294301404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0.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2A8076-D37A-47EA-84BC-81AEEDB84126}"/>
              </a:ext>
            </a:extLst>
          </p:cNvPr>
          <p:cNvSpPr>
            <a:spLocks noGrp="1"/>
          </p:cNvSpPr>
          <p:nvPr>
            <p:ph type="ctrTitle"/>
          </p:nvPr>
        </p:nvSpPr>
        <p:spPr/>
        <p:txBody>
          <a:bodyPr/>
          <a:lstStyle/>
          <a:p>
            <a:endParaRPr lang="it-IT" dirty="0"/>
          </a:p>
        </p:txBody>
      </p:sp>
      <p:sp>
        <p:nvSpPr>
          <p:cNvPr id="3" name="Sottotitolo 2">
            <a:extLst>
              <a:ext uri="{FF2B5EF4-FFF2-40B4-BE49-F238E27FC236}">
                <a16:creationId xmlns:a16="http://schemas.microsoft.com/office/drawing/2014/main" id="{FE7C7B8D-2880-4CD9-906F-CFC51E489D8F}"/>
              </a:ext>
            </a:extLst>
          </p:cNvPr>
          <p:cNvSpPr>
            <a:spLocks noGrp="1"/>
          </p:cNvSpPr>
          <p:nvPr>
            <p:ph type="subTitle" idx="1"/>
          </p:nvPr>
        </p:nvSpPr>
        <p:spPr/>
        <p:txBody>
          <a:bodyPr/>
          <a:lstStyle/>
          <a:p>
            <a:endParaRPr lang="it-IT"/>
          </a:p>
        </p:txBody>
      </p:sp>
      <p:pic>
        <p:nvPicPr>
          <p:cNvPr id="4" name="Immagine 3">
            <a:extLst>
              <a:ext uri="{FF2B5EF4-FFF2-40B4-BE49-F238E27FC236}">
                <a16:creationId xmlns:a16="http://schemas.microsoft.com/office/drawing/2014/main" id="{CE92A21E-E07D-4348-B9D7-451422A90BAD}"/>
              </a:ext>
            </a:extLst>
          </p:cNvPr>
          <p:cNvPicPr>
            <a:picLocks noChangeAspect="1"/>
          </p:cNvPicPr>
          <p:nvPr/>
        </p:nvPicPr>
        <p:blipFill>
          <a:blip r:embed="rId2"/>
          <a:stretch>
            <a:fillRect/>
          </a:stretch>
        </p:blipFill>
        <p:spPr>
          <a:xfrm>
            <a:off x="132522" y="0"/>
            <a:ext cx="11913704" cy="6858000"/>
          </a:xfrm>
          <a:prstGeom prst="rect">
            <a:avLst/>
          </a:prstGeom>
        </p:spPr>
      </p:pic>
    </p:spTree>
    <p:extLst>
      <p:ext uri="{BB962C8B-B14F-4D97-AF65-F5344CB8AC3E}">
        <p14:creationId xmlns:p14="http://schemas.microsoft.com/office/powerpoint/2010/main" val="2423299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5D813D1-BA6B-40B4-A101-04BB8944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EA3DFA5-2D7B-4989-8ED7-8321EC114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olo 1">
            <a:extLst>
              <a:ext uri="{FF2B5EF4-FFF2-40B4-BE49-F238E27FC236}">
                <a16:creationId xmlns:a16="http://schemas.microsoft.com/office/drawing/2014/main" id="{4ADE4A76-368E-42A2-B989-63D9118C3E5F}"/>
              </a:ext>
            </a:extLst>
          </p:cNvPr>
          <p:cNvSpPr>
            <a:spLocks noGrp="1"/>
          </p:cNvSpPr>
          <p:nvPr>
            <p:ph type="title"/>
          </p:nvPr>
        </p:nvSpPr>
        <p:spPr>
          <a:xfrm>
            <a:off x="1191966" y="900622"/>
            <a:ext cx="3629555" cy="1893524"/>
          </a:xfrm>
        </p:spPr>
        <p:txBody>
          <a:bodyPr anchor="b">
            <a:normAutofit/>
          </a:bodyPr>
          <a:lstStyle/>
          <a:p>
            <a:r>
              <a:rPr lang="it-IT" sz="3000"/>
              <a:t>«IL CYBERBULLISMO È UNA LENTA FORMA DI OMICIDIO»</a:t>
            </a:r>
          </a:p>
        </p:txBody>
      </p:sp>
      <p:sp>
        <p:nvSpPr>
          <p:cNvPr id="3" name="Segnaposto contenuto 2">
            <a:extLst>
              <a:ext uri="{FF2B5EF4-FFF2-40B4-BE49-F238E27FC236}">
                <a16:creationId xmlns:a16="http://schemas.microsoft.com/office/drawing/2014/main" id="{60E6EEB4-4D6B-4B8E-8496-172A50C6EF46}"/>
              </a:ext>
            </a:extLst>
          </p:cNvPr>
          <p:cNvSpPr>
            <a:spLocks noGrp="1"/>
          </p:cNvSpPr>
          <p:nvPr>
            <p:ph idx="1"/>
          </p:nvPr>
        </p:nvSpPr>
        <p:spPr>
          <a:xfrm>
            <a:off x="1191966" y="2965593"/>
            <a:ext cx="3629555" cy="2941544"/>
          </a:xfrm>
        </p:spPr>
        <p:txBody>
          <a:bodyPr>
            <a:normAutofit lnSpcReduction="10000"/>
          </a:bodyPr>
          <a:lstStyle/>
          <a:p>
            <a:pPr marL="0" indent="0">
              <a:buNone/>
            </a:pPr>
            <a:r>
              <a:rPr lang="it-IT" sz="2400" dirty="0"/>
              <a:t>Ora che i ragazzini hanno accesso ai social network il bullismo ha cominciato a verificarsi anche attraverso queste piattaforme, usate in questo modo nella maniera sbagliata: si tratta del fenomeno del cyberbullismo.</a:t>
            </a:r>
          </a:p>
        </p:txBody>
      </p:sp>
      <p:pic>
        <p:nvPicPr>
          <p:cNvPr id="4" name="Immagine 3">
            <a:extLst>
              <a:ext uri="{FF2B5EF4-FFF2-40B4-BE49-F238E27FC236}">
                <a16:creationId xmlns:a16="http://schemas.microsoft.com/office/drawing/2014/main" id="{F7D644C1-436E-42AB-A9AB-0F1C79FF15C8}"/>
              </a:ext>
            </a:extLst>
          </p:cNvPr>
          <p:cNvPicPr>
            <a:picLocks noChangeAspect="1"/>
          </p:cNvPicPr>
          <p:nvPr/>
        </p:nvPicPr>
        <p:blipFill rotWithShape="1">
          <a:blip r:embed="rId3"/>
          <a:srcRect l="17683" r="11682" b="-2"/>
          <a:stretch/>
        </p:blipFill>
        <p:spPr>
          <a:xfrm>
            <a:off x="5186550" y="159350"/>
            <a:ext cx="3066182" cy="3179620"/>
          </a:xfrm>
          <a:prstGeom prst="rect">
            <a:avLst/>
          </a:prstGeom>
        </p:spPr>
      </p:pic>
      <p:pic>
        <p:nvPicPr>
          <p:cNvPr id="5" name="Immagine 4">
            <a:extLst>
              <a:ext uri="{FF2B5EF4-FFF2-40B4-BE49-F238E27FC236}">
                <a16:creationId xmlns:a16="http://schemas.microsoft.com/office/drawing/2014/main" id="{46EA072B-8191-4686-8075-0E509A988BFE}"/>
              </a:ext>
            </a:extLst>
          </p:cNvPr>
          <p:cNvPicPr>
            <a:picLocks noChangeAspect="1"/>
          </p:cNvPicPr>
          <p:nvPr/>
        </p:nvPicPr>
        <p:blipFill rotWithShape="1">
          <a:blip r:embed="rId4"/>
          <a:srcRect l="14872" r="20998" b="-4"/>
          <a:stretch/>
        </p:blipFill>
        <p:spPr>
          <a:xfrm>
            <a:off x="8440808" y="171716"/>
            <a:ext cx="3066182" cy="3179620"/>
          </a:xfrm>
          <a:prstGeom prst="rect">
            <a:avLst/>
          </a:prstGeom>
        </p:spPr>
      </p:pic>
      <p:pic>
        <p:nvPicPr>
          <p:cNvPr id="6" name="Immagine 5">
            <a:extLst>
              <a:ext uri="{FF2B5EF4-FFF2-40B4-BE49-F238E27FC236}">
                <a16:creationId xmlns:a16="http://schemas.microsoft.com/office/drawing/2014/main" id="{AF85CDD5-BFDB-4F76-8238-CE060CE38ECA}"/>
              </a:ext>
            </a:extLst>
          </p:cNvPr>
          <p:cNvPicPr>
            <a:picLocks noChangeAspect="1"/>
          </p:cNvPicPr>
          <p:nvPr/>
        </p:nvPicPr>
        <p:blipFill rotWithShape="1">
          <a:blip r:embed="rId5"/>
          <a:srcRect t="16503" r="-1" b="-1"/>
          <a:stretch/>
        </p:blipFill>
        <p:spPr>
          <a:xfrm>
            <a:off x="5189717" y="3498320"/>
            <a:ext cx="6320441" cy="3179620"/>
          </a:xfrm>
          <a:prstGeom prst="rect">
            <a:avLst/>
          </a:prstGeom>
        </p:spPr>
      </p:pic>
    </p:spTree>
    <p:extLst>
      <p:ext uri="{BB962C8B-B14F-4D97-AF65-F5344CB8AC3E}">
        <p14:creationId xmlns:p14="http://schemas.microsoft.com/office/powerpoint/2010/main" val="70592792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DACFEF0-ACC4-4D05-86BF-2C7393C33E58}"/>
              </a:ext>
            </a:extLst>
          </p:cNvPr>
          <p:cNvPicPr>
            <a:picLocks noChangeAspect="1"/>
          </p:cNvPicPr>
          <p:nvPr/>
        </p:nvPicPr>
        <p:blipFill rotWithShape="1">
          <a:blip r:embed="rId2"/>
          <a:srcRect t="25673" r="-2" b="1151"/>
          <a:stretch/>
        </p:blipFill>
        <p:spPr>
          <a:xfrm>
            <a:off x="6015107" y="-1"/>
            <a:ext cx="6176895" cy="2937954"/>
          </a:xfrm>
          <a:prstGeom prst="rect">
            <a:avLst/>
          </a:prstGeom>
        </p:spPr>
      </p:pic>
      <p:pic>
        <p:nvPicPr>
          <p:cNvPr id="4" name="Immagine 3">
            <a:extLst>
              <a:ext uri="{FF2B5EF4-FFF2-40B4-BE49-F238E27FC236}">
                <a16:creationId xmlns:a16="http://schemas.microsoft.com/office/drawing/2014/main" id="{DE06449A-DBD0-4D07-AA97-DA70EEB666F2}"/>
              </a:ext>
            </a:extLst>
          </p:cNvPr>
          <p:cNvPicPr>
            <a:picLocks noChangeAspect="1"/>
          </p:cNvPicPr>
          <p:nvPr/>
        </p:nvPicPr>
        <p:blipFill rotWithShape="1">
          <a:blip r:embed="rId3"/>
          <a:srcRect t="14065" r="1" b="12694"/>
          <a:stretch/>
        </p:blipFill>
        <p:spPr>
          <a:xfrm>
            <a:off x="4203638" y="2937953"/>
            <a:ext cx="7988360" cy="3920047"/>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E8108A52-599F-426F-AE05-6E38734402EE}"/>
              </a:ext>
            </a:extLst>
          </p:cNvPr>
          <p:cNvSpPr>
            <a:spLocks noGrp="1"/>
          </p:cNvSpPr>
          <p:nvPr>
            <p:ph type="title"/>
          </p:nvPr>
        </p:nvSpPr>
        <p:spPr>
          <a:xfrm>
            <a:off x="442722" y="528462"/>
            <a:ext cx="5266155" cy="1325563"/>
          </a:xfrm>
        </p:spPr>
        <p:txBody>
          <a:bodyPr>
            <a:normAutofit/>
          </a:bodyPr>
          <a:lstStyle/>
          <a:p>
            <a:r>
              <a:rPr lang="it-IT" dirty="0"/>
              <a:t>VANTAGGI DI INTERNET</a:t>
            </a:r>
          </a:p>
        </p:txBody>
      </p:sp>
      <p:sp>
        <p:nvSpPr>
          <p:cNvPr id="3" name="Segnaposto contenuto 2">
            <a:extLst>
              <a:ext uri="{FF2B5EF4-FFF2-40B4-BE49-F238E27FC236}">
                <a16:creationId xmlns:a16="http://schemas.microsoft.com/office/drawing/2014/main" id="{F8A44B4A-FDAB-40D2-A6ED-E829ADC5F5D7}"/>
              </a:ext>
            </a:extLst>
          </p:cNvPr>
          <p:cNvSpPr>
            <a:spLocks noGrp="1"/>
          </p:cNvSpPr>
          <p:nvPr>
            <p:ph idx="1"/>
          </p:nvPr>
        </p:nvSpPr>
        <p:spPr>
          <a:xfrm>
            <a:off x="442722" y="2338514"/>
            <a:ext cx="3941499" cy="4154361"/>
          </a:xfrm>
        </p:spPr>
        <p:txBody>
          <a:bodyPr>
            <a:normAutofit/>
          </a:bodyPr>
          <a:lstStyle/>
          <a:p>
            <a:pPr marL="0" indent="0">
              <a:buNone/>
            </a:pPr>
            <a:r>
              <a:rPr lang="it-IT" sz="1900" dirty="0"/>
              <a:t>Non possiamo fare a meno di internet perché è diventato parte delle nostre vite e ha anche tanti vantaggi che ci aiutano quotidianamente: durante la pandemia ci ha permesso di stare a contatto, anche se a distanza, ha permesso la DAD e lo Smart working. Internet è una fonte di informazione, permette la condivisione e il trasferimento di file e contenuti multimediali, lo scambio di posta elettronica, l’e-commerce e l’uso dei social network. </a:t>
            </a:r>
          </a:p>
        </p:txBody>
      </p:sp>
    </p:spTree>
    <p:extLst>
      <p:ext uri="{BB962C8B-B14F-4D97-AF65-F5344CB8AC3E}">
        <p14:creationId xmlns:p14="http://schemas.microsoft.com/office/powerpoint/2010/main" val="4212322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4D5C03-6F72-4364-8289-8154746B9B1A}"/>
              </a:ext>
            </a:extLst>
          </p:cNvPr>
          <p:cNvSpPr>
            <a:spLocks noGrp="1"/>
          </p:cNvSpPr>
          <p:nvPr>
            <p:ph type="title"/>
          </p:nvPr>
        </p:nvSpPr>
        <p:spPr>
          <a:xfrm>
            <a:off x="4833366" y="543070"/>
            <a:ext cx="6870954" cy="1675626"/>
          </a:xfrm>
        </p:spPr>
        <p:txBody>
          <a:bodyPr>
            <a:normAutofit/>
          </a:bodyPr>
          <a:lstStyle/>
          <a:p>
            <a:r>
              <a:rPr lang="it-IT" sz="4000" dirty="0"/>
              <a:t>RISCHI DI INTERNET</a:t>
            </a:r>
          </a:p>
        </p:txBody>
      </p:sp>
      <p:sp>
        <p:nvSpPr>
          <p:cNvPr id="3" name="Segnaposto contenuto 2">
            <a:extLst>
              <a:ext uri="{FF2B5EF4-FFF2-40B4-BE49-F238E27FC236}">
                <a16:creationId xmlns:a16="http://schemas.microsoft.com/office/drawing/2014/main" id="{72AAF891-CB4D-4EA2-BA20-04FBFC1361B8}"/>
              </a:ext>
            </a:extLst>
          </p:cNvPr>
          <p:cNvSpPr>
            <a:spLocks noGrp="1"/>
          </p:cNvSpPr>
          <p:nvPr>
            <p:ph idx="1"/>
          </p:nvPr>
        </p:nvSpPr>
        <p:spPr>
          <a:xfrm>
            <a:off x="4833366" y="2163693"/>
            <a:ext cx="6870954" cy="3736507"/>
          </a:xfrm>
        </p:spPr>
        <p:txBody>
          <a:bodyPr>
            <a:normAutofit lnSpcReduction="10000"/>
          </a:bodyPr>
          <a:lstStyle/>
          <a:p>
            <a:pPr marL="0" indent="0">
              <a:buNone/>
            </a:pPr>
            <a:r>
              <a:rPr lang="it-IT" sz="2000" dirty="0"/>
              <a:t>All’interno di internet però, sono presenti anche dei rischi: materiale illecito, truffe online, virus, pornografia, pedopornografia, spam, istigazione all’anoressia e alla bulimia, istigazione alla violenza. Una volta che si vedono questi contenuti spesso vengono condivisi e raggiugono sempre più persone. Quando su internet viene chiesto di inserire dati personali, come dati relativi alla propria carta di credito, non bisogna mai fidarsi perché non esistono siti che chiedono cose del genere per motivi leciti. Bisogna stare attenti a ciò che si pubblica perché tutto ciò che entra nella rete è quasi impossibile da eliminare. </a:t>
            </a:r>
          </a:p>
        </p:txBody>
      </p:sp>
      <p:pic>
        <p:nvPicPr>
          <p:cNvPr id="4" name="Immagine 3">
            <a:extLst>
              <a:ext uri="{FF2B5EF4-FFF2-40B4-BE49-F238E27FC236}">
                <a16:creationId xmlns:a16="http://schemas.microsoft.com/office/drawing/2014/main" id="{D3FEA8DB-B280-4156-8431-734D87503832}"/>
              </a:ext>
            </a:extLst>
          </p:cNvPr>
          <p:cNvPicPr>
            <a:picLocks noChangeAspect="1"/>
          </p:cNvPicPr>
          <p:nvPr/>
        </p:nvPicPr>
        <p:blipFill rotWithShape="1">
          <a:blip r:embed="rId2"/>
          <a:srcRect t="3382" r="3" b="3"/>
          <a:stretch/>
        </p:blipFill>
        <p:spPr>
          <a:xfrm>
            <a:off x="20" y="1"/>
            <a:ext cx="4187091" cy="2164321"/>
          </a:xfrm>
          <a:prstGeom prst="rect">
            <a:avLst/>
          </a:prstGeom>
        </p:spPr>
      </p:pic>
      <p:pic>
        <p:nvPicPr>
          <p:cNvPr id="6" name="Immagine 5">
            <a:extLst>
              <a:ext uri="{FF2B5EF4-FFF2-40B4-BE49-F238E27FC236}">
                <a16:creationId xmlns:a16="http://schemas.microsoft.com/office/drawing/2014/main" id="{0B2A8063-7005-4FBC-A7E5-5A2C53A68D50}"/>
              </a:ext>
            </a:extLst>
          </p:cNvPr>
          <p:cNvPicPr>
            <a:picLocks noChangeAspect="1"/>
          </p:cNvPicPr>
          <p:nvPr/>
        </p:nvPicPr>
        <p:blipFill rotWithShape="1">
          <a:blip r:embed="rId3"/>
          <a:srcRect t="6172" r="3" b="16391"/>
          <a:stretch/>
        </p:blipFill>
        <p:spPr>
          <a:xfrm>
            <a:off x="20" y="2342320"/>
            <a:ext cx="4187091" cy="2164321"/>
          </a:xfrm>
          <a:prstGeom prst="rect">
            <a:avLst/>
          </a:prstGeom>
        </p:spPr>
      </p:pic>
      <p:pic>
        <p:nvPicPr>
          <p:cNvPr id="5" name="Immagine 4">
            <a:extLst>
              <a:ext uri="{FF2B5EF4-FFF2-40B4-BE49-F238E27FC236}">
                <a16:creationId xmlns:a16="http://schemas.microsoft.com/office/drawing/2014/main" id="{0611C2CA-9E04-4404-ACB0-7E12A6E2FB64}"/>
              </a:ext>
            </a:extLst>
          </p:cNvPr>
          <p:cNvPicPr>
            <a:picLocks noChangeAspect="1"/>
          </p:cNvPicPr>
          <p:nvPr/>
        </p:nvPicPr>
        <p:blipFill rotWithShape="1">
          <a:blip r:embed="rId4"/>
          <a:srcRect t="14629" r="3" b="7643"/>
          <a:stretch/>
        </p:blipFill>
        <p:spPr>
          <a:xfrm>
            <a:off x="20" y="4693680"/>
            <a:ext cx="4187091" cy="2164321"/>
          </a:xfrm>
          <a:prstGeom prst="rect">
            <a:avLst/>
          </a:prstGeom>
        </p:spPr>
      </p:pic>
    </p:spTree>
    <p:extLst>
      <p:ext uri="{BB962C8B-B14F-4D97-AF65-F5344CB8AC3E}">
        <p14:creationId xmlns:p14="http://schemas.microsoft.com/office/powerpoint/2010/main" val="307799049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068B58-6F94-4AFF-A8A7-18573884D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0"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E5B028C-7535-45E5-9D2C-32C50D0E0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Segnaposto contenuto 2">
            <a:extLst>
              <a:ext uri="{FF2B5EF4-FFF2-40B4-BE49-F238E27FC236}">
                <a16:creationId xmlns:a16="http://schemas.microsoft.com/office/drawing/2014/main" id="{39DB26E3-8512-4EE6-8737-190E724A2014}"/>
              </a:ext>
            </a:extLst>
          </p:cNvPr>
          <p:cNvSpPr>
            <a:spLocks noGrp="1"/>
          </p:cNvSpPr>
          <p:nvPr>
            <p:ph idx="1"/>
          </p:nvPr>
        </p:nvSpPr>
        <p:spPr>
          <a:xfrm>
            <a:off x="1058547" y="1270543"/>
            <a:ext cx="5132703" cy="4511132"/>
          </a:xfrm>
        </p:spPr>
        <p:txBody>
          <a:bodyPr>
            <a:normAutofit/>
          </a:bodyPr>
          <a:lstStyle/>
          <a:p>
            <a:pPr marL="0" indent="0">
              <a:buNone/>
            </a:pPr>
            <a:r>
              <a:rPr lang="it-IT" sz="2000" dirty="0"/>
              <a:t>Capita a volte che mandiamo una foto ad una persona ma non vogliamo che gli altri la vedono, ma quella foto può essere inoltrata a chiunque con un click e diventare virale.</a:t>
            </a:r>
          </a:p>
          <a:p>
            <a:pPr marL="0" indent="0">
              <a:buNone/>
            </a:pPr>
            <a:r>
              <a:rPr lang="it-IT" sz="2000" dirty="0"/>
              <a:t>Il termine sexting, derivato dalla fusione delle parole inglesi sex (sesso) e </a:t>
            </a:r>
            <a:r>
              <a:rPr lang="it-IT" sz="2000" dirty="0" err="1"/>
              <a:t>texting</a:t>
            </a:r>
            <a:r>
              <a:rPr lang="it-IT" sz="2000" dirty="0"/>
              <a:t> (inviare messaggi elettronici), è un neologismo utilizzato per indicare l'invio di messaggi, testi e/o immagini sessualmente espliciti, principalmente tramite il telefono cellulare o tramite internet. Il rischio sta nel fatto che tutto ciò che si manda può diffondersi con estrema facilità nella rete, per questo è importante stare attenti a ciò che si invia o si pubblica, sapendo le conseguenze che può comportare.</a:t>
            </a:r>
          </a:p>
        </p:txBody>
      </p:sp>
      <p:pic>
        <p:nvPicPr>
          <p:cNvPr id="5" name="Immagine 4">
            <a:extLst>
              <a:ext uri="{FF2B5EF4-FFF2-40B4-BE49-F238E27FC236}">
                <a16:creationId xmlns:a16="http://schemas.microsoft.com/office/drawing/2014/main" id="{63FE3C8C-E031-443B-9357-28200612BBB5}"/>
              </a:ext>
            </a:extLst>
          </p:cNvPr>
          <p:cNvPicPr>
            <a:picLocks noChangeAspect="1"/>
          </p:cNvPicPr>
          <p:nvPr/>
        </p:nvPicPr>
        <p:blipFill rotWithShape="1">
          <a:blip r:embed="rId3"/>
          <a:srcRect l="1914"/>
          <a:stretch/>
        </p:blipFill>
        <p:spPr>
          <a:xfrm>
            <a:off x="6575741" y="895610"/>
            <a:ext cx="4890576" cy="2443150"/>
          </a:xfrm>
          <a:prstGeom prst="rect">
            <a:avLst/>
          </a:prstGeom>
        </p:spPr>
      </p:pic>
      <p:pic>
        <p:nvPicPr>
          <p:cNvPr id="4" name="Immagine 3">
            <a:extLst>
              <a:ext uri="{FF2B5EF4-FFF2-40B4-BE49-F238E27FC236}">
                <a16:creationId xmlns:a16="http://schemas.microsoft.com/office/drawing/2014/main" id="{B4DE0B1D-4963-4A82-99DC-D541A14F1493}"/>
              </a:ext>
            </a:extLst>
          </p:cNvPr>
          <p:cNvPicPr>
            <a:picLocks noChangeAspect="1"/>
          </p:cNvPicPr>
          <p:nvPr/>
        </p:nvPicPr>
        <p:blipFill rotWithShape="1">
          <a:blip r:embed="rId4"/>
          <a:srcRect r="-4" b="7911"/>
          <a:stretch/>
        </p:blipFill>
        <p:spPr>
          <a:xfrm>
            <a:off x="6575741" y="3504974"/>
            <a:ext cx="4890576" cy="2443150"/>
          </a:xfrm>
          <a:prstGeom prst="rect">
            <a:avLst/>
          </a:prstGeom>
        </p:spPr>
      </p:pic>
    </p:spTree>
    <p:extLst>
      <p:ext uri="{BB962C8B-B14F-4D97-AF65-F5344CB8AC3E}">
        <p14:creationId xmlns:p14="http://schemas.microsoft.com/office/powerpoint/2010/main" val="41317374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0A68274-5563-4452-86C9-91F2DD2FC131}"/>
              </a:ext>
            </a:extLst>
          </p:cNvPr>
          <p:cNvPicPr>
            <a:picLocks noChangeAspect="1"/>
          </p:cNvPicPr>
          <p:nvPr/>
        </p:nvPicPr>
        <p:blipFill rotWithShape="1">
          <a:blip r:embed="rId2"/>
          <a:srcRect t="4236" r="-2" b="3756"/>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Immagine 6">
            <a:extLst>
              <a:ext uri="{FF2B5EF4-FFF2-40B4-BE49-F238E27FC236}">
                <a16:creationId xmlns:a16="http://schemas.microsoft.com/office/drawing/2014/main" id="{5C762341-A41C-475D-8A44-8E0E35840AF4}"/>
              </a:ext>
            </a:extLst>
          </p:cNvPr>
          <p:cNvPicPr>
            <a:picLocks noChangeAspect="1"/>
          </p:cNvPicPr>
          <p:nvPr/>
        </p:nvPicPr>
        <p:blipFill rotWithShape="1">
          <a:blip r:embed="rId3"/>
          <a:srcRect l="14497" r="5957"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6" name="Immagine 5">
            <a:extLst>
              <a:ext uri="{FF2B5EF4-FFF2-40B4-BE49-F238E27FC236}">
                <a16:creationId xmlns:a16="http://schemas.microsoft.com/office/drawing/2014/main" id="{89CDDA37-0987-45C0-835A-93AFED142F7C}"/>
              </a:ext>
            </a:extLst>
          </p:cNvPr>
          <p:cNvPicPr>
            <a:picLocks noChangeAspect="1"/>
          </p:cNvPicPr>
          <p:nvPr/>
        </p:nvPicPr>
        <p:blipFill rotWithShape="1">
          <a:blip r:embed="rId4"/>
          <a:srcRect l="10698" r="11470"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olo 1">
            <a:extLst>
              <a:ext uri="{FF2B5EF4-FFF2-40B4-BE49-F238E27FC236}">
                <a16:creationId xmlns:a16="http://schemas.microsoft.com/office/drawing/2014/main" id="{9F10A487-AE56-49B4-8461-4DCB0407FADE}"/>
              </a:ext>
            </a:extLst>
          </p:cNvPr>
          <p:cNvSpPr>
            <a:spLocks noGrp="1"/>
          </p:cNvSpPr>
          <p:nvPr>
            <p:ph type="title"/>
          </p:nvPr>
        </p:nvSpPr>
        <p:spPr>
          <a:xfrm>
            <a:off x="448056" y="685800"/>
            <a:ext cx="2807208" cy="1325563"/>
          </a:xfrm>
        </p:spPr>
        <p:txBody>
          <a:bodyPr>
            <a:normAutofit fontScale="90000"/>
          </a:bodyPr>
          <a:lstStyle/>
          <a:p>
            <a:r>
              <a:rPr lang="it-IT" sz="2800"/>
              <a:t>LE SOSTANZE STUPEFACENTI, ALCOL E FUMO</a:t>
            </a:r>
          </a:p>
        </p:txBody>
      </p:sp>
      <p:sp>
        <p:nvSpPr>
          <p:cNvPr id="3" name="Segnaposto contenuto 2">
            <a:extLst>
              <a:ext uri="{FF2B5EF4-FFF2-40B4-BE49-F238E27FC236}">
                <a16:creationId xmlns:a16="http://schemas.microsoft.com/office/drawing/2014/main" id="{2B139176-CBEC-44E0-9038-508147F4074B}"/>
              </a:ext>
            </a:extLst>
          </p:cNvPr>
          <p:cNvSpPr>
            <a:spLocks noGrp="1"/>
          </p:cNvSpPr>
          <p:nvPr>
            <p:ph idx="1"/>
          </p:nvPr>
        </p:nvSpPr>
        <p:spPr>
          <a:xfrm>
            <a:off x="448056" y="2258568"/>
            <a:ext cx="2807208" cy="3922776"/>
          </a:xfrm>
        </p:spPr>
        <p:txBody>
          <a:bodyPr>
            <a:normAutofit fontScale="92500" lnSpcReduction="10000"/>
          </a:bodyPr>
          <a:lstStyle/>
          <a:p>
            <a:pPr marL="0" indent="0">
              <a:buNone/>
            </a:pPr>
            <a:r>
              <a:rPr lang="it-IT" sz="1400" dirty="0"/>
              <a:t>L’età in cui si comincia ad avere l’idea di entrare in contatto con sostanze stupefacenti, fumo e alcol è tra i 12 e i 14 anni. Bisogna essere bravi, coraggiosi e decisi a prendere le giuste scelte, perché sono queste scelte che condizionano la nostra vita futura.</a:t>
            </a:r>
          </a:p>
          <a:p>
            <a:pPr marL="0" indent="0">
              <a:buNone/>
            </a:pPr>
            <a:r>
              <a:rPr lang="it-IT" sz="1400" dirty="0"/>
              <a:t>Se le sostanze stupefacenti sono vietate c’è un motivo.</a:t>
            </a:r>
          </a:p>
          <a:p>
            <a:pPr marL="0" indent="0">
              <a:buNone/>
            </a:pPr>
            <a:r>
              <a:rPr lang="it-IT" sz="1400" dirty="0"/>
              <a:t>Il fumo causa diversi problemi di salute.</a:t>
            </a:r>
          </a:p>
          <a:p>
            <a:pPr marL="0" indent="0">
              <a:buNone/>
            </a:pPr>
            <a:r>
              <a:rPr lang="it-IT" sz="1400" dirty="0"/>
              <a:t>L’alcol in quantità eccessiva aumenta il rischio di sviluppare diverse patologie e l’alcolismo può addirittura portare al coma e alla morte.</a:t>
            </a:r>
          </a:p>
          <a:p>
            <a:pPr marL="0" indent="0">
              <a:buNone/>
            </a:pPr>
            <a:endParaRPr lang="it-IT" sz="1400" dirty="0"/>
          </a:p>
        </p:txBody>
      </p:sp>
      <p:pic>
        <p:nvPicPr>
          <p:cNvPr id="5" name="Immagine 4">
            <a:extLst>
              <a:ext uri="{FF2B5EF4-FFF2-40B4-BE49-F238E27FC236}">
                <a16:creationId xmlns:a16="http://schemas.microsoft.com/office/drawing/2014/main" id="{C353C5EF-CB91-460B-B7FD-3C04BB04B37B}"/>
              </a:ext>
            </a:extLst>
          </p:cNvPr>
          <p:cNvPicPr>
            <a:picLocks noChangeAspect="1"/>
          </p:cNvPicPr>
          <p:nvPr/>
        </p:nvPicPr>
        <p:blipFill rotWithShape="1">
          <a:blip r:embed="rId5"/>
          <a:srcRect l="6500" r="13977"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4150577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364FC73A-C1EB-40ED-80B3-A818E0C0E2F5}"/>
              </a:ext>
            </a:extLst>
          </p:cNvPr>
          <p:cNvPicPr>
            <a:picLocks noChangeAspect="1"/>
          </p:cNvPicPr>
          <p:nvPr/>
        </p:nvPicPr>
        <p:blipFill rotWithShape="1">
          <a:blip r:embed="rId2">
            <a:alphaModFix amt="40000"/>
          </a:blip>
          <a:srcRect t="6931" b="8799"/>
          <a:stretch/>
        </p:blipFill>
        <p:spPr>
          <a:xfrm>
            <a:off x="20" y="10"/>
            <a:ext cx="12191979" cy="6857990"/>
          </a:xfrm>
          <a:prstGeom prst="rect">
            <a:avLst/>
          </a:prstGeom>
        </p:spPr>
      </p:pic>
      <p:sp>
        <p:nvSpPr>
          <p:cNvPr id="2" name="Titolo 1">
            <a:extLst>
              <a:ext uri="{FF2B5EF4-FFF2-40B4-BE49-F238E27FC236}">
                <a16:creationId xmlns:a16="http://schemas.microsoft.com/office/drawing/2014/main" id="{FD3A9C8B-F3A0-4F57-9E0D-B22285AE14CA}"/>
              </a:ext>
            </a:extLst>
          </p:cNvPr>
          <p:cNvSpPr>
            <a:spLocks noGrp="1"/>
          </p:cNvSpPr>
          <p:nvPr>
            <p:ph type="title"/>
          </p:nvPr>
        </p:nvSpPr>
        <p:spPr>
          <a:xfrm>
            <a:off x="841249" y="941832"/>
            <a:ext cx="10506456" cy="2057400"/>
          </a:xfrm>
        </p:spPr>
        <p:txBody>
          <a:bodyPr anchor="b">
            <a:normAutofit/>
          </a:bodyPr>
          <a:lstStyle/>
          <a:p>
            <a:r>
              <a:rPr lang="it-IT" sz="5000"/>
              <a:t>LE CONSEGUENZE DELLE DROGHE </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464E8478-E3DB-4B3F-A251-97756D041CA5}"/>
              </a:ext>
            </a:extLst>
          </p:cNvPr>
          <p:cNvSpPr>
            <a:spLocks noGrp="1"/>
          </p:cNvSpPr>
          <p:nvPr>
            <p:ph idx="1"/>
          </p:nvPr>
        </p:nvSpPr>
        <p:spPr>
          <a:xfrm>
            <a:off x="841248" y="3502152"/>
            <a:ext cx="10506456" cy="2670048"/>
          </a:xfrm>
        </p:spPr>
        <p:txBody>
          <a:bodyPr>
            <a:normAutofit/>
          </a:bodyPr>
          <a:lstStyle/>
          <a:p>
            <a:pPr marL="0" indent="0">
              <a:buNone/>
            </a:pPr>
            <a:r>
              <a:rPr lang="it-IT" sz="2000"/>
              <a:t>Le conseguenze del consumo di queste sostanze sono disastrose. Generano innanzitutto una forte dipendenza, sia fisica che psichica. La dipendenza psichica è legata al pensiero di non poter più vivere senza la droga generando sintomi di astinenza emotivo-motivazionali come, ad esempio, uno stato di disagio o di insoddisfazione frequente. La dipendenza fisica è innescata dalla capacità delle droghe di alterare alcuni importanti processi che hanno luogo nel cervello. Il corpo si adatta alla presenza della sostanza soffrendo, in caso di un consumo insufficiente, di crisi di astinenza che causano sintomi anche molto intensi.</a:t>
            </a:r>
          </a:p>
        </p:txBody>
      </p:sp>
    </p:spTree>
    <p:extLst>
      <p:ext uri="{BB962C8B-B14F-4D97-AF65-F5344CB8AC3E}">
        <p14:creationId xmlns:p14="http://schemas.microsoft.com/office/powerpoint/2010/main" val="2324559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3A5A74F6-CF4F-40E6-A1B8-1AA3EACC4B1E}"/>
              </a:ext>
            </a:extLst>
          </p:cNvPr>
          <p:cNvPicPr>
            <a:picLocks noChangeAspect="1"/>
          </p:cNvPicPr>
          <p:nvPr/>
        </p:nvPicPr>
        <p:blipFill rotWithShape="1">
          <a:blip r:embed="rId2">
            <a:alphaModFix amt="80000"/>
          </a:blip>
          <a:srcRect l="10812" r="28897" b="-2"/>
          <a:stretch/>
        </p:blipFill>
        <p:spPr>
          <a:xfrm>
            <a:off x="181899" y="182880"/>
            <a:ext cx="5915025" cy="6499784"/>
          </a:xfrm>
          <a:prstGeom prst="rect">
            <a:avLst/>
          </a:prstGeom>
        </p:spPr>
      </p:pic>
      <p:pic>
        <p:nvPicPr>
          <p:cNvPr id="5" name="Immagine 4">
            <a:extLst>
              <a:ext uri="{FF2B5EF4-FFF2-40B4-BE49-F238E27FC236}">
                <a16:creationId xmlns:a16="http://schemas.microsoft.com/office/drawing/2014/main" id="{BE955FAF-13C3-4B97-B2D1-42917BA1F107}"/>
              </a:ext>
            </a:extLst>
          </p:cNvPr>
          <p:cNvPicPr>
            <a:picLocks noChangeAspect="1"/>
          </p:cNvPicPr>
          <p:nvPr/>
        </p:nvPicPr>
        <p:blipFill rotWithShape="1">
          <a:blip r:embed="rId3">
            <a:alphaModFix amt="80000"/>
          </a:blip>
          <a:srcRect l="19797" r="20368"/>
          <a:stretch/>
        </p:blipFill>
        <p:spPr>
          <a:xfrm>
            <a:off x="6095156" y="182880"/>
            <a:ext cx="5915025" cy="6499784"/>
          </a:xfrm>
          <a:prstGeom prst="rect">
            <a:avLst/>
          </a:prstGeom>
        </p:spPr>
      </p:pic>
      <p:sp>
        <p:nvSpPr>
          <p:cNvPr id="2" name="Titolo 1">
            <a:extLst>
              <a:ext uri="{FF2B5EF4-FFF2-40B4-BE49-F238E27FC236}">
                <a16:creationId xmlns:a16="http://schemas.microsoft.com/office/drawing/2014/main" id="{11EB960C-AF97-4BE2-94DB-D42065A5F4DB}"/>
              </a:ext>
            </a:extLst>
          </p:cNvPr>
          <p:cNvSpPr>
            <a:spLocks noGrp="1"/>
          </p:cNvSpPr>
          <p:nvPr>
            <p:ph type="title"/>
          </p:nvPr>
        </p:nvSpPr>
        <p:spPr>
          <a:xfrm>
            <a:off x="844614" y="557189"/>
            <a:ext cx="10509179" cy="2795808"/>
          </a:xfrm>
        </p:spPr>
        <p:txBody>
          <a:bodyPr anchor="b">
            <a:normAutofit/>
          </a:bodyPr>
          <a:lstStyle/>
          <a:p>
            <a:r>
              <a:rPr lang="it-IT" sz="4000">
                <a:solidFill>
                  <a:srgbClr val="000000"/>
                </a:solidFill>
              </a:rPr>
              <a:t>È GIUSTO O SBAGLIATO? RIFLETTERE È IMPORTANTE</a:t>
            </a:r>
          </a:p>
        </p:txBody>
      </p:sp>
      <p:sp>
        <p:nvSpPr>
          <p:cNvPr id="3" name="Segnaposto contenuto 2">
            <a:extLst>
              <a:ext uri="{FF2B5EF4-FFF2-40B4-BE49-F238E27FC236}">
                <a16:creationId xmlns:a16="http://schemas.microsoft.com/office/drawing/2014/main" id="{C3435C35-859F-43A5-9660-B3A6F71F28E2}"/>
              </a:ext>
            </a:extLst>
          </p:cNvPr>
          <p:cNvSpPr>
            <a:spLocks noGrp="1"/>
          </p:cNvSpPr>
          <p:nvPr>
            <p:ph idx="1"/>
          </p:nvPr>
        </p:nvSpPr>
        <p:spPr>
          <a:xfrm>
            <a:off x="844614" y="3526300"/>
            <a:ext cx="10509179" cy="2588458"/>
          </a:xfrm>
        </p:spPr>
        <p:txBody>
          <a:bodyPr>
            <a:normAutofit/>
          </a:bodyPr>
          <a:lstStyle/>
          <a:p>
            <a:pPr marL="0" indent="0">
              <a:buNone/>
            </a:pPr>
            <a:r>
              <a:rPr lang="it-IT" sz="2000" dirty="0">
                <a:solidFill>
                  <a:srgbClr val="000000"/>
                </a:solidFill>
              </a:rPr>
              <a:t>Prima di fare qualcosa bisogna riflettere e cercare di capire se è giusto o sbagliato. Se si ha solamente il dubbio che possa essere sbagliato è meglio non compiere quell’azione. Se si è a conoscenza dell’attitudine sbagliata di un amico si deve cercare in tutti i modi di correggerlo e se è necessario chiedere aiuto a qualcun altro. Bisogna sempre ricordare che la legalità è sinonimo di libertà e di vivere una vita serena. La vita è fatta per godersi le piccole cose, seguire le proprie passioni, i propri interessi e stare con gli altri, non è fatta per rovinarla in questo modo e prendendo la strada sbagliata. È a questo che serve la cultura della legalità: capire che cos’è giusto e cos’è sbagliato, essere in grado di fare un esame di coscienza.</a:t>
            </a:r>
          </a:p>
        </p:txBody>
      </p:sp>
    </p:spTree>
    <p:extLst>
      <p:ext uri="{BB962C8B-B14F-4D97-AF65-F5344CB8AC3E}">
        <p14:creationId xmlns:p14="http://schemas.microsoft.com/office/powerpoint/2010/main" val="17334261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52455D3-9B65-4634-9E2A-49F4AFCD5B77}"/>
              </a:ext>
            </a:extLst>
          </p:cNvPr>
          <p:cNvSpPr>
            <a:spLocks noGrp="1"/>
          </p:cNvSpPr>
          <p:nvPr>
            <p:ph type="title"/>
          </p:nvPr>
        </p:nvSpPr>
        <p:spPr>
          <a:xfrm>
            <a:off x="1102368" y="1877492"/>
            <a:ext cx="4030132" cy="3215373"/>
          </a:xfrm>
        </p:spPr>
        <p:txBody>
          <a:bodyPr>
            <a:normAutofit/>
          </a:bodyPr>
          <a:lstStyle/>
          <a:p>
            <a:pPr algn="ctr"/>
            <a:r>
              <a:rPr lang="it-IT">
                <a:solidFill>
                  <a:schemeClr val="bg1"/>
                </a:solidFill>
                <a:latin typeface="Comic Sans MS" panose="030F0702030302020204" pitchFamily="66" charset="0"/>
              </a:rPr>
              <a:t>GRAZIE CAPITANO ROBERTO MARTINA!</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egnaposto contenuto 2">
            <a:extLst>
              <a:ext uri="{FF2B5EF4-FFF2-40B4-BE49-F238E27FC236}">
                <a16:creationId xmlns:a16="http://schemas.microsoft.com/office/drawing/2014/main" id="{AF3B8CCD-E60A-4950-8F86-13C993806169}"/>
              </a:ext>
            </a:extLst>
          </p:cNvPr>
          <p:cNvSpPr>
            <a:spLocks noGrp="1"/>
          </p:cNvSpPr>
          <p:nvPr>
            <p:ph idx="1"/>
          </p:nvPr>
        </p:nvSpPr>
        <p:spPr>
          <a:xfrm>
            <a:off x="6234868" y="1130846"/>
            <a:ext cx="5217173" cy="4351338"/>
          </a:xfrm>
        </p:spPr>
        <p:txBody>
          <a:bodyPr>
            <a:normAutofit/>
          </a:bodyPr>
          <a:lstStyle/>
          <a:p>
            <a:pPr marL="0" indent="0">
              <a:buNone/>
            </a:pPr>
            <a:endParaRPr lang="it-IT" sz="2400" b="1" dirty="0">
              <a:solidFill>
                <a:schemeClr val="bg1"/>
              </a:solidFill>
              <a:latin typeface="Bradley Hand ITC" panose="03070402050302030203" pitchFamily="66" charset="0"/>
            </a:endParaRPr>
          </a:p>
          <a:p>
            <a:pPr marL="0" indent="0">
              <a:buNone/>
            </a:pPr>
            <a:r>
              <a:rPr lang="it-IT" sz="2400" b="1" dirty="0">
                <a:solidFill>
                  <a:schemeClr val="bg1"/>
                </a:solidFill>
                <a:latin typeface="Bradley Hand ITC" panose="03070402050302030203" pitchFamily="66" charset="0"/>
              </a:rPr>
              <a:t>LAVORO SVOLTO DALLE ALUNNE:</a:t>
            </a:r>
          </a:p>
          <a:p>
            <a:pPr marL="0" indent="0">
              <a:buNone/>
            </a:pPr>
            <a:r>
              <a:rPr lang="it-IT" sz="2400" b="1" dirty="0">
                <a:solidFill>
                  <a:schemeClr val="bg1"/>
                </a:solidFill>
                <a:latin typeface="Bradley Hand ITC" panose="03070402050302030203" pitchFamily="66" charset="0"/>
              </a:rPr>
              <a:t>-ELAIDE MARILÙ AGATA FINOCCHIARO</a:t>
            </a:r>
          </a:p>
          <a:p>
            <a:pPr marL="0" indent="0">
              <a:buNone/>
            </a:pPr>
            <a:r>
              <a:rPr lang="it-IT" sz="2400" b="1" dirty="0">
                <a:solidFill>
                  <a:schemeClr val="bg1"/>
                </a:solidFill>
                <a:latin typeface="Bradley Hand ITC" panose="03070402050302030203" pitchFamily="66" charset="0"/>
              </a:rPr>
              <a:t>-SOFIA LUCIA TOSCANO</a:t>
            </a:r>
          </a:p>
          <a:p>
            <a:pPr marL="0" indent="0">
              <a:buNone/>
            </a:pPr>
            <a:endParaRPr lang="it-IT" sz="2400" b="1" dirty="0">
              <a:solidFill>
                <a:schemeClr val="bg1"/>
              </a:solidFill>
              <a:latin typeface="Bradley Hand ITC" panose="03070402050302030203" pitchFamily="66" charset="0"/>
            </a:endParaRPr>
          </a:p>
          <a:p>
            <a:pPr marL="0" indent="0">
              <a:buNone/>
            </a:pPr>
            <a:r>
              <a:rPr lang="it-IT" sz="2400" b="1" dirty="0">
                <a:solidFill>
                  <a:schemeClr val="bg1"/>
                </a:solidFill>
                <a:latin typeface="Bradley Hand ITC" panose="03070402050302030203" pitchFamily="66" charset="0"/>
              </a:rPr>
              <a:t>DELLA SCUOLA I.C. PIZZIGONI-CARDUCCI </a:t>
            </a:r>
          </a:p>
          <a:p>
            <a:pPr marL="0" indent="0">
              <a:buNone/>
            </a:pPr>
            <a:r>
              <a:rPr lang="it-IT" sz="2400" b="1" dirty="0">
                <a:solidFill>
                  <a:schemeClr val="bg1"/>
                </a:solidFill>
                <a:latin typeface="Bradley Hand ITC" panose="03070402050302030203" pitchFamily="66" charset="0"/>
              </a:rPr>
              <a:t>CLASSE 3°E </a:t>
            </a:r>
          </a:p>
          <a:p>
            <a:pPr marL="0" indent="0">
              <a:buNone/>
            </a:pPr>
            <a:r>
              <a:rPr lang="it-IT" sz="2400" b="1" dirty="0">
                <a:solidFill>
                  <a:schemeClr val="bg1"/>
                </a:solidFill>
                <a:latin typeface="Bradley Hand ITC" panose="03070402050302030203" pitchFamily="66" charset="0"/>
              </a:rPr>
              <a:t>ANNO SCOLASTICO 2021-22</a:t>
            </a:r>
          </a:p>
        </p:txBody>
      </p:sp>
      <p:grpSp>
        <p:nvGrpSpPr>
          <p:cNvPr id="35"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933909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F18C84C-B69A-4855-B6F4-9FFB986C7A38}"/>
              </a:ext>
            </a:extLst>
          </p:cNvPr>
          <p:cNvSpPr>
            <a:spLocks noGrp="1"/>
          </p:cNvSpPr>
          <p:nvPr>
            <p:ph type="title"/>
          </p:nvPr>
        </p:nvSpPr>
        <p:spPr>
          <a:xfrm>
            <a:off x="6739128" y="638089"/>
            <a:ext cx="4818888" cy="1476801"/>
          </a:xfrm>
        </p:spPr>
        <p:txBody>
          <a:bodyPr anchor="b">
            <a:normAutofit/>
          </a:bodyPr>
          <a:lstStyle/>
          <a:p>
            <a:r>
              <a:rPr lang="it-IT" sz="5000"/>
              <a:t>LA CULTURA DELLA LEGALITÀ </a:t>
            </a:r>
          </a:p>
        </p:txBody>
      </p:sp>
      <p:pic>
        <p:nvPicPr>
          <p:cNvPr id="8" name="Immagine 7">
            <a:extLst>
              <a:ext uri="{FF2B5EF4-FFF2-40B4-BE49-F238E27FC236}">
                <a16:creationId xmlns:a16="http://schemas.microsoft.com/office/drawing/2014/main" id="{E1AE6E44-B21F-4EC5-BAB5-209344445943}"/>
              </a:ext>
            </a:extLst>
          </p:cNvPr>
          <p:cNvPicPr>
            <a:picLocks noChangeAspect="1"/>
          </p:cNvPicPr>
          <p:nvPr/>
        </p:nvPicPr>
        <p:blipFill rotWithShape="1">
          <a:blip r:embed="rId2"/>
          <a:srcRect l="22784" r="18967" b="1"/>
          <a:stretch/>
        </p:blipFill>
        <p:spPr>
          <a:xfrm>
            <a:off x="630936" y="699498"/>
            <a:ext cx="5458968" cy="5459004"/>
          </a:xfrm>
          <a:prstGeom prst="rect">
            <a:avLst/>
          </a:prstGeom>
        </p:spPr>
      </p:pic>
      <p:sp>
        <p:nvSpPr>
          <p:cNvPr id="4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742201A7-0435-405E-8BDB-E8EB100FD63B}"/>
              </a:ext>
            </a:extLst>
          </p:cNvPr>
          <p:cNvSpPr>
            <a:spLocks noGrp="1"/>
          </p:cNvSpPr>
          <p:nvPr>
            <p:ph idx="1"/>
          </p:nvPr>
        </p:nvSpPr>
        <p:spPr>
          <a:xfrm>
            <a:off x="6739128" y="2664886"/>
            <a:ext cx="4818888" cy="3550789"/>
          </a:xfrm>
        </p:spPr>
        <p:txBody>
          <a:bodyPr anchor="t">
            <a:normAutofit fontScale="92500" lnSpcReduction="20000"/>
          </a:bodyPr>
          <a:lstStyle/>
          <a:p>
            <a:pPr marL="0" indent="0">
              <a:buNone/>
            </a:pPr>
            <a:r>
              <a:rPr lang="it-IT" sz="1600" dirty="0"/>
              <a:t>La legalità è il rispetto delle leggi e costituisce un valore fondamentale per la convivenza. Noi tutti viviamo all’interno di una comunità e, proprio perché stiamo a contatto e ci confrontiamo continuamente con altri individui, è necessario seguire delle regole per vivere nel rispetto reciproco e per non limitare la libertà altrui. È dovere di ogni cittadino difendere la legalità, in due modi: rispettando le leggi e le persone che abbiamo attorno e denunciando le ingiustizie. Un comportamento di indifferenza nei confronti di un atto che è illegale si chiama omertà. Se non siamo omertosi, tutti possiamo contribuire alla costruzione di una società migliore, dove alla base ci sono il rispetto e una convivenza civile. Se vivessimo totalmente da soli non sarebbe necessario creare delle leggi, ma viviamo insieme e il confronto con gli altri è necessario. La legalità non può che assicurare libertà. Se facciamo delle scelte sbagliate non dovremo solamente avere paura delle forze dell’ordine ma anche per noi stessi, perché agire nell’illegalità significa fare del male a se stessi e agli altri e inoltre bisogna essere consapevoli che tutti i nodi vengono al pettine. </a:t>
            </a:r>
          </a:p>
        </p:txBody>
      </p:sp>
    </p:spTree>
    <p:extLst>
      <p:ext uri="{BB962C8B-B14F-4D97-AF65-F5344CB8AC3E}">
        <p14:creationId xmlns:p14="http://schemas.microsoft.com/office/powerpoint/2010/main" val="627136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5" name="Rectangle 14">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4" name="Immagine 3" descr="Immagine che contiene testo, strumento, martello&#10;&#10;Descrizione generata automaticamente">
            <a:extLst>
              <a:ext uri="{FF2B5EF4-FFF2-40B4-BE49-F238E27FC236}">
                <a16:creationId xmlns:a16="http://schemas.microsoft.com/office/drawing/2014/main" id="{33BB6986-F1D2-421B-8D38-0061C986FBFD}"/>
              </a:ext>
            </a:extLst>
          </p:cNvPr>
          <p:cNvPicPr>
            <a:picLocks noChangeAspect="1"/>
          </p:cNvPicPr>
          <p:nvPr/>
        </p:nvPicPr>
        <p:blipFill>
          <a:blip r:embed="rId3"/>
          <a:stretch>
            <a:fillRect/>
          </a:stretch>
        </p:blipFill>
        <p:spPr>
          <a:xfrm>
            <a:off x="720807" y="1373990"/>
            <a:ext cx="5468347" cy="4101260"/>
          </a:xfrm>
          <a:prstGeom prst="rect">
            <a:avLst/>
          </a:prstGeom>
        </p:spPr>
      </p:pic>
      <p:sp>
        <p:nvSpPr>
          <p:cNvPr id="3" name="Segnaposto contenuto 2">
            <a:extLst>
              <a:ext uri="{FF2B5EF4-FFF2-40B4-BE49-F238E27FC236}">
                <a16:creationId xmlns:a16="http://schemas.microsoft.com/office/drawing/2014/main" id="{2078C390-5F31-430C-A460-B1AB344AF05B}"/>
              </a:ext>
            </a:extLst>
          </p:cNvPr>
          <p:cNvSpPr>
            <a:spLocks noGrp="1"/>
          </p:cNvSpPr>
          <p:nvPr>
            <p:ph idx="1"/>
          </p:nvPr>
        </p:nvSpPr>
        <p:spPr>
          <a:xfrm>
            <a:off x="6371420" y="2091194"/>
            <a:ext cx="4814924" cy="2941981"/>
          </a:xfrm>
        </p:spPr>
        <p:txBody>
          <a:bodyPr>
            <a:normAutofit fontScale="92500" lnSpcReduction="10000"/>
          </a:bodyPr>
          <a:lstStyle/>
          <a:p>
            <a:pPr marL="0" indent="0">
              <a:buNone/>
            </a:pPr>
            <a:r>
              <a:rPr lang="it-IT" dirty="0"/>
              <a:t>È compito di ogni cittadino contribuire a diffondere la cultura della legalità. Nel nostro piccolo tutti possiamo fare la nostra parte. Le forze dell’ordine sono lì per il nostro bene, sono un punto di riferimento e fonte di confronto. </a:t>
            </a:r>
          </a:p>
        </p:txBody>
      </p:sp>
      <p:sp>
        <p:nvSpPr>
          <p:cNvPr id="5" name="Rettangolo 4">
            <a:extLst>
              <a:ext uri="{FF2B5EF4-FFF2-40B4-BE49-F238E27FC236}">
                <a16:creationId xmlns:a16="http://schemas.microsoft.com/office/drawing/2014/main" id="{E5ED5CA9-F671-4297-94C9-1C5C96B23D16}"/>
              </a:ext>
            </a:extLst>
          </p:cNvPr>
          <p:cNvSpPr/>
          <p:nvPr/>
        </p:nvSpPr>
        <p:spPr>
          <a:xfrm>
            <a:off x="4514850" y="1943100"/>
            <a:ext cx="428625" cy="3048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A61C9387-12A0-41EC-9CAC-5C230052C104}"/>
              </a:ext>
            </a:extLst>
          </p:cNvPr>
          <p:cNvSpPr/>
          <p:nvPr/>
        </p:nvSpPr>
        <p:spPr>
          <a:xfrm>
            <a:off x="628153" y="1272209"/>
            <a:ext cx="238539" cy="580445"/>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82396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0">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403019E-027D-4567-806E-6AA94BB3BA24}"/>
              </a:ext>
            </a:extLst>
          </p:cNvPr>
          <p:cNvSpPr>
            <a:spLocks noGrp="1"/>
          </p:cNvSpPr>
          <p:nvPr>
            <p:ph type="title"/>
          </p:nvPr>
        </p:nvSpPr>
        <p:spPr>
          <a:xfrm>
            <a:off x="7742831" y="681037"/>
            <a:ext cx="3738779" cy="1788811"/>
          </a:xfrm>
        </p:spPr>
        <p:txBody>
          <a:bodyPr>
            <a:normAutofit/>
          </a:bodyPr>
          <a:lstStyle/>
          <a:p>
            <a:r>
              <a:rPr lang="it-IT" sz="4000"/>
              <a:t>IL BULLISMO</a:t>
            </a:r>
          </a:p>
        </p:txBody>
      </p:sp>
      <p:sp>
        <p:nvSpPr>
          <p:cNvPr id="3" name="Segnaposto contenuto 2">
            <a:extLst>
              <a:ext uri="{FF2B5EF4-FFF2-40B4-BE49-F238E27FC236}">
                <a16:creationId xmlns:a16="http://schemas.microsoft.com/office/drawing/2014/main" id="{BCA209D0-975A-43D9-9D6C-9550313EF8A7}"/>
              </a:ext>
            </a:extLst>
          </p:cNvPr>
          <p:cNvSpPr>
            <a:spLocks noGrp="1"/>
          </p:cNvSpPr>
          <p:nvPr>
            <p:ph idx="1"/>
          </p:nvPr>
        </p:nvSpPr>
        <p:spPr>
          <a:xfrm>
            <a:off x="7742831" y="2614752"/>
            <a:ext cx="3738780" cy="3546801"/>
          </a:xfrm>
        </p:spPr>
        <p:txBody>
          <a:bodyPr>
            <a:normAutofit/>
          </a:bodyPr>
          <a:lstStyle/>
          <a:p>
            <a:pPr marL="0" indent="0">
              <a:buNone/>
            </a:pPr>
            <a:r>
              <a:rPr lang="it-IT" sz="1700" dirty="0"/>
              <a:t>Fin da quando andiamo a scuola siamo abituati a dover rispettare delle regole in modo da poter convivere serenamente, ma spesso nelle scuole avviene il fenomeno del bullismo, che comincia a comparire sin dalle elementari e continua alle medie e al liceo. Sono dei comportamenti sbagliati che devono essere corretti. </a:t>
            </a:r>
          </a:p>
          <a:p>
            <a:pPr marL="0" indent="0">
              <a:buNone/>
            </a:pPr>
            <a:r>
              <a:rPr lang="it-IT" sz="1700" dirty="0"/>
              <a:t>Il termine bullismo deriva dall’inglese «To </a:t>
            </a:r>
            <a:r>
              <a:rPr lang="it-IT" sz="1700" dirty="0" err="1"/>
              <a:t>bully</a:t>
            </a:r>
            <a:r>
              <a:rPr lang="it-IT" sz="1700" dirty="0"/>
              <a:t>» che vuol dire prevaricare, opprimere, intimidire, manifestare superiorità nei confronti di un’altra persona perché la si ritiene «inferiore».</a:t>
            </a:r>
          </a:p>
        </p:txBody>
      </p:sp>
      <p:pic>
        <p:nvPicPr>
          <p:cNvPr id="4" name="Immagine 3">
            <a:extLst>
              <a:ext uri="{FF2B5EF4-FFF2-40B4-BE49-F238E27FC236}">
                <a16:creationId xmlns:a16="http://schemas.microsoft.com/office/drawing/2014/main" id="{2B05ADB6-425C-4445-891D-FAC230BE425A}"/>
              </a:ext>
            </a:extLst>
          </p:cNvPr>
          <p:cNvPicPr>
            <a:picLocks noChangeAspect="1"/>
          </p:cNvPicPr>
          <p:nvPr/>
        </p:nvPicPr>
        <p:blipFill rotWithShape="1">
          <a:blip r:embed="rId2"/>
          <a:srcRect l="15407" r="22101" b="-1"/>
          <a:stretch/>
        </p:blipFill>
        <p:spPr>
          <a:xfrm>
            <a:off x="479278" y="484633"/>
            <a:ext cx="6542215" cy="5888736"/>
          </a:xfrm>
          <a:prstGeom prst="rect">
            <a:avLst/>
          </a:prstGeom>
        </p:spPr>
      </p:pic>
    </p:spTree>
    <p:extLst>
      <p:ext uri="{BB962C8B-B14F-4D97-AF65-F5344CB8AC3E}">
        <p14:creationId xmlns:p14="http://schemas.microsoft.com/office/powerpoint/2010/main" val="618978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81564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027EB6D8-C63E-4135-B4F7-2F95780EE19A}"/>
              </a:ext>
            </a:extLst>
          </p:cNvPr>
          <p:cNvSpPr>
            <a:spLocks noGrp="1"/>
          </p:cNvSpPr>
          <p:nvPr>
            <p:ph type="title"/>
          </p:nvPr>
        </p:nvSpPr>
        <p:spPr>
          <a:xfrm>
            <a:off x="524256" y="491260"/>
            <a:ext cx="6594189" cy="1625210"/>
          </a:xfrm>
        </p:spPr>
        <p:txBody>
          <a:bodyPr>
            <a:normAutofit/>
          </a:bodyPr>
          <a:lstStyle/>
          <a:p>
            <a:r>
              <a:rPr lang="it-IT">
                <a:solidFill>
                  <a:srgbClr val="FFFFFF"/>
                </a:solidFill>
              </a:rPr>
              <a:t>LE CARATTERISTICHE DEL BULLISMO</a:t>
            </a:r>
          </a:p>
        </p:txBody>
      </p:sp>
      <p:pic>
        <p:nvPicPr>
          <p:cNvPr id="4" name="Immagine 3">
            <a:extLst>
              <a:ext uri="{FF2B5EF4-FFF2-40B4-BE49-F238E27FC236}">
                <a16:creationId xmlns:a16="http://schemas.microsoft.com/office/drawing/2014/main" id="{EC78524D-D92B-4D7B-9886-007AF19B9F5F}"/>
              </a:ext>
            </a:extLst>
          </p:cNvPr>
          <p:cNvPicPr>
            <a:picLocks noChangeAspect="1"/>
          </p:cNvPicPr>
          <p:nvPr/>
        </p:nvPicPr>
        <p:blipFill rotWithShape="1">
          <a:blip r:embed="rId2"/>
          <a:srcRect l="6088" r="932"/>
          <a:stretch/>
        </p:blipFill>
        <p:spPr>
          <a:xfrm>
            <a:off x="327547" y="2454903"/>
            <a:ext cx="7058306" cy="4080254"/>
          </a:xfrm>
          <a:prstGeom prst="rect">
            <a:avLst/>
          </a:prstGeom>
        </p:spPr>
      </p:pic>
      <p:sp>
        <p:nvSpPr>
          <p:cNvPr id="14"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C8446F50-5CD5-4241-9E45-EBD24CE7CD22}"/>
              </a:ext>
            </a:extLst>
          </p:cNvPr>
          <p:cNvSpPr>
            <a:spLocks noGrp="1"/>
          </p:cNvSpPr>
          <p:nvPr>
            <p:ph idx="1"/>
          </p:nvPr>
        </p:nvSpPr>
        <p:spPr>
          <a:xfrm>
            <a:off x="7772401" y="600075"/>
            <a:ext cx="3800474" cy="5676900"/>
          </a:xfrm>
        </p:spPr>
        <p:txBody>
          <a:bodyPr anchor="ctr">
            <a:normAutofit/>
          </a:bodyPr>
          <a:lstStyle/>
          <a:p>
            <a:pPr marL="0" indent="0">
              <a:buNone/>
            </a:pPr>
            <a:r>
              <a:rPr lang="it-IT" sz="1600" dirty="0">
                <a:solidFill>
                  <a:srgbClr val="FFFFFF"/>
                </a:solidFill>
              </a:rPr>
              <a:t>Il bullismo ha tre caratteristiche:</a:t>
            </a:r>
          </a:p>
          <a:p>
            <a:r>
              <a:rPr lang="it-IT" sz="1600" dirty="0">
                <a:solidFill>
                  <a:srgbClr val="FFFFFF"/>
                </a:solidFill>
              </a:rPr>
              <a:t>INTENZIONALITÀ: il bullo compie volontariamente delle azioni che hanno l’obiettivo di danneggiare un compagno, quindi il bullo pianifica ciò che può ferire quella persona.</a:t>
            </a:r>
          </a:p>
          <a:p>
            <a:r>
              <a:rPr lang="it-IT" sz="1600" dirty="0">
                <a:solidFill>
                  <a:srgbClr val="FFFFFF"/>
                </a:solidFill>
              </a:rPr>
              <a:t>ASIMMETRIA: solitamente tra il bullo e la vittima c’è una disuguaglianza di forza e «potere», infatti spesso il bullo si trova in gruppo, perciò la vittima è svantaggiata. Si tratta di minore potere relazionale, fisico e psicologico.</a:t>
            </a:r>
          </a:p>
          <a:p>
            <a:r>
              <a:rPr lang="it-IT" sz="1600" dirty="0">
                <a:solidFill>
                  <a:srgbClr val="FFFFFF"/>
                </a:solidFill>
              </a:rPr>
              <a:t>SISTEMATICITÀ: le prevaricazioni sono così continue che si fissano in modo statico i ruoli di bullo e vittima. La vittima si trova intrappolata in questo incubo dato che non trova il coraggio di denunciare e confidarsi con qualcuno, di conseguenza il bullo continua ad esercitare le sue violenze e i suoi soprusi. Quella della vittima diventa una vera e propria rassegnazione.</a:t>
            </a:r>
          </a:p>
        </p:txBody>
      </p:sp>
    </p:spTree>
    <p:extLst>
      <p:ext uri="{BB962C8B-B14F-4D97-AF65-F5344CB8AC3E}">
        <p14:creationId xmlns:p14="http://schemas.microsoft.com/office/powerpoint/2010/main" val="4278991150"/>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8E0403A-2286-4C32-A650-4DDDDD650C32}"/>
              </a:ext>
            </a:extLst>
          </p:cNvPr>
          <p:cNvPicPr>
            <a:picLocks noChangeAspect="1"/>
          </p:cNvPicPr>
          <p:nvPr/>
        </p:nvPicPr>
        <p:blipFill rotWithShape="1">
          <a:blip r:embed="rId2"/>
          <a:srcRect t="2062" r="-2" b="13379"/>
          <a:stretch/>
        </p:blipFill>
        <p:spPr>
          <a:xfrm>
            <a:off x="6015107" y="-1"/>
            <a:ext cx="6176895" cy="2937954"/>
          </a:xfrm>
          <a:prstGeom prst="rect">
            <a:avLst/>
          </a:prstGeom>
        </p:spPr>
      </p:pic>
      <p:pic>
        <p:nvPicPr>
          <p:cNvPr id="7" name="Immagine 6">
            <a:extLst>
              <a:ext uri="{FF2B5EF4-FFF2-40B4-BE49-F238E27FC236}">
                <a16:creationId xmlns:a16="http://schemas.microsoft.com/office/drawing/2014/main" id="{27C934A2-383F-48F9-A00F-FF3C33183564}"/>
              </a:ext>
            </a:extLst>
          </p:cNvPr>
          <p:cNvPicPr>
            <a:picLocks noChangeAspect="1"/>
          </p:cNvPicPr>
          <p:nvPr/>
        </p:nvPicPr>
        <p:blipFill rotWithShape="1">
          <a:blip r:embed="rId3"/>
          <a:srcRect t="24046" r="1" b="2438"/>
          <a:stretch/>
        </p:blipFill>
        <p:spPr>
          <a:xfrm>
            <a:off x="4203638" y="2937953"/>
            <a:ext cx="7988360" cy="3920047"/>
          </a:xfrm>
          <a:prstGeom prst="rect">
            <a:avLst/>
          </a:prstGeom>
        </p:spPr>
      </p:pic>
      <p:sp>
        <p:nvSpPr>
          <p:cNvPr id="18"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50BC1F59-1B13-4AA1-A9EC-303EAC9BF58B}"/>
              </a:ext>
            </a:extLst>
          </p:cNvPr>
          <p:cNvSpPr>
            <a:spLocks noGrp="1"/>
          </p:cNvSpPr>
          <p:nvPr>
            <p:ph type="title"/>
          </p:nvPr>
        </p:nvSpPr>
        <p:spPr>
          <a:xfrm>
            <a:off x="566133" y="506476"/>
            <a:ext cx="5266155" cy="1325563"/>
          </a:xfrm>
        </p:spPr>
        <p:txBody>
          <a:bodyPr>
            <a:normAutofit/>
          </a:bodyPr>
          <a:lstStyle/>
          <a:p>
            <a:r>
              <a:rPr lang="it-IT" dirty="0"/>
              <a:t>GLI «SPETTATATORI»</a:t>
            </a:r>
          </a:p>
        </p:txBody>
      </p:sp>
      <p:sp>
        <p:nvSpPr>
          <p:cNvPr id="3" name="Segnaposto contenuto 2">
            <a:extLst>
              <a:ext uri="{FF2B5EF4-FFF2-40B4-BE49-F238E27FC236}">
                <a16:creationId xmlns:a16="http://schemas.microsoft.com/office/drawing/2014/main" id="{22345615-A88B-4B32-BA23-6F90CE6ADE49}"/>
              </a:ext>
            </a:extLst>
          </p:cNvPr>
          <p:cNvSpPr>
            <a:spLocks noGrp="1"/>
          </p:cNvSpPr>
          <p:nvPr>
            <p:ph idx="1"/>
          </p:nvPr>
        </p:nvSpPr>
        <p:spPr>
          <a:xfrm>
            <a:off x="566133" y="2197163"/>
            <a:ext cx="3941499" cy="4154361"/>
          </a:xfrm>
        </p:spPr>
        <p:txBody>
          <a:bodyPr>
            <a:normAutofit/>
          </a:bodyPr>
          <a:lstStyle/>
          <a:p>
            <a:pPr marL="0" indent="0">
              <a:buNone/>
            </a:pPr>
            <a:r>
              <a:rPr lang="it-IT" sz="1400" dirty="0"/>
              <a:t>Dato che la vittima da sola non riesce ad uscire dalla situazione in cui si trova bisogna aiutarla.</a:t>
            </a:r>
          </a:p>
          <a:p>
            <a:pPr marL="0" indent="0">
              <a:buNone/>
            </a:pPr>
            <a:r>
              <a:rPr lang="it-IT" sz="1400" dirty="0"/>
              <a:t>Gli spettatori hanno un ruolo tanto importante quanto quello del bullo e della vittima perché il loro comportamento è decisivo rispetto alla possibilità di favorire o inibire il fenomeno. Ridere di quello che fa il bullo, essere compiaciuti o semplicemente non denunciare ciò che accade significa incoraggiare quelle azioni sbagliate, in questo modo il fenomeno continua a verificarsi. Non intervenire significa diventare bulli noi stessi, perché si sta consentendo a chi compie violenze dirette di continuare. Il bullismo può essere anche indiretto, quando si esclude o si isola la persona: si tratta di bullismo psicologico. Quando si assiste a questi comportamenti bisogna intervenire al più presto e bisogna trovare il coraggio di rivolgersi a un adulto. Gli spettatori possono mettere fine al fenomeno del bullismo, non farlo significa omertà.</a:t>
            </a:r>
          </a:p>
        </p:txBody>
      </p:sp>
    </p:spTree>
    <p:extLst>
      <p:ext uri="{BB962C8B-B14F-4D97-AF65-F5344CB8AC3E}">
        <p14:creationId xmlns:p14="http://schemas.microsoft.com/office/powerpoint/2010/main" val="3499330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E1C798B1-0D88-47FE-A303-A0AD8384B6C6}"/>
              </a:ext>
            </a:extLst>
          </p:cNvPr>
          <p:cNvPicPr>
            <a:picLocks noChangeAspect="1"/>
          </p:cNvPicPr>
          <p:nvPr/>
        </p:nvPicPr>
        <p:blipFill>
          <a:blip r:embed="rId2"/>
          <a:stretch>
            <a:fillRect/>
          </a:stretch>
        </p:blipFill>
        <p:spPr>
          <a:xfrm>
            <a:off x="1316038" y="1844675"/>
            <a:ext cx="4449763" cy="4449763"/>
          </a:xfrm>
          <a:prstGeom prst="rect">
            <a:avLst/>
          </a:prstGeom>
        </p:spPr>
      </p:pic>
      <p:pic>
        <p:nvPicPr>
          <p:cNvPr id="4" name="Segnaposto contenuto 3">
            <a:extLst>
              <a:ext uri="{FF2B5EF4-FFF2-40B4-BE49-F238E27FC236}">
                <a16:creationId xmlns:a16="http://schemas.microsoft.com/office/drawing/2014/main" id="{D4578A78-FBB7-40DF-8FB6-0B67513644AC}"/>
              </a:ext>
            </a:extLst>
          </p:cNvPr>
          <p:cNvPicPr>
            <a:picLocks noGrp="1" noChangeAspect="1"/>
          </p:cNvPicPr>
          <p:nvPr>
            <p:ph idx="1"/>
          </p:nvPr>
        </p:nvPicPr>
        <p:blipFill>
          <a:blip r:embed="rId3"/>
          <a:stretch>
            <a:fillRect/>
          </a:stretch>
        </p:blipFill>
        <p:spPr>
          <a:xfrm>
            <a:off x="5830888" y="1844675"/>
            <a:ext cx="5040313" cy="4449763"/>
          </a:xfrm>
          <a:prstGeom prst="rect">
            <a:avLst/>
          </a:prstGeom>
        </p:spPr>
      </p:pic>
      <p:sp>
        <p:nvSpPr>
          <p:cNvPr id="2" name="Titolo 1">
            <a:extLst>
              <a:ext uri="{FF2B5EF4-FFF2-40B4-BE49-F238E27FC236}">
                <a16:creationId xmlns:a16="http://schemas.microsoft.com/office/drawing/2014/main" id="{5C1A3204-DEC7-4402-AE33-47C7D83A03C6}"/>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7200" kern="1200" dirty="0" err="1">
                <a:solidFill>
                  <a:schemeClr val="tx1"/>
                </a:solidFill>
                <a:latin typeface="Gabriola" panose="04040605051002020D02" pitchFamily="82" charset="0"/>
              </a:rPr>
              <a:t>Aiutare</a:t>
            </a:r>
            <a:r>
              <a:rPr lang="en-US" sz="7200" kern="1200" dirty="0">
                <a:solidFill>
                  <a:schemeClr val="tx1"/>
                </a:solidFill>
                <a:latin typeface="Gabriola" panose="04040605051002020D02" pitchFamily="82" charset="0"/>
              </a:rPr>
              <a:t> </a:t>
            </a:r>
            <a:r>
              <a:rPr lang="en-US" sz="7200" kern="1200" dirty="0" err="1">
                <a:solidFill>
                  <a:schemeClr val="tx1"/>
                </a:solidFill>
                <a:latin typeface="Gabriola" panose="04040605051002020D02" pitchFamily="82" charset="0"/>
              </a:rPr>
              <a:t>i</a:t>
            </a:r>
            <a:r>
              <a:rPr lang="en-US" sz="7200" kern="1200" dirty="0">
                <a:solidFill>
                  <a:schemeClr val="tx1"/>
                </a:solidFill>
                <a:latin typeface="Gabriola" panose="04040605051002020D02" pitchFamily="82" charset="0"/>
              </a:rPr>
              <a:t> </a:t>
            </a:r>
            <a:r>
              <a:rPr lang="en-US" sz="7200" kern="1200" dirty="0" err="1">
                <a:solidFill>
                  <a:schemeClr val="tx1"/>
                </a:solidFill>
                <a:latin typeface="Gabriola" panose="04040605051002020D02" pitchFamily="82" charset="0"/>
              </a:rPr>
              <a:t>deboli</a:t>
            </a:r>
            <a:r>
              <a:rPr lang="en-US" sz="7200" kern="1200" dirty="0">
                <a:solidFill>
                  <a:schemeClr val="tx1"/>
                </a:solidFill>
                <a:latin typeface="Gabriola" panose="04040605051002020D02" pitchFamily="82" charset="0"/>
              </a:rPr>
              <a:t> è un </a:t>
            </a:r>
            <a:r>
              <a:rPr lang="en-US" sz="7200" kern="1200" dirty="0" err="1">
                <a:solidFill>
                  <a:schemeClr val="tx1"/>
                </a:solidFill>
                <a:latin typeface="Gabriola" panose="04040605051002020D02" pitchFamily="82" charset="0"/>
              </a:rPr>
              <a:t>atto</a:t>
            </a:r>
            <a:r>
              <a:rPr lang="en-US" sz="7200" kern="1200" dirty="0">
                <a:solidFill>
                  <a:schemeClr val="tx1"/>
                </a:solidFill>
                <a:latin typeface="Gabriola" panose="04040605051002020D02" pitchFamily="82" charset="0"/>
              </a:rPr>
              <a:t> di </a:t>
            </a:r>
            <a:r>
              <a:rPr lang="en-US" sz="7200" kern="1200" dirty="0" err="1">
                <a:solidFill>
                  <a:schemeClr val="tx1"/>
                </a:solidFill>
                <a:latin typeface="Gabriola" panose="04040605051002020D02" pitchFamily="82" charset="0"/>
              </a:rPr>
              <a:t>amicizia</a:t>
            </a:r>
            <a:endParaRPr lang="en-US" sz="7200" kern="1200" dirty="0">
              <a:solidFill>
                <a:schemeClr val="tx1"/>
              </a:solidFill>
              <a:latin typeface="Gabriola" panose="04040605051002020D02" pitchFamily="82" charset="0"/>
            </a:endParaRPr>
          </a:p>
        </p:txBody>
      </p:sp>
    </p:spTree>
    <p:extLst>
      <p:ext uri="{BB962C8B-B14F-4D97-AF65-F5344CB8AC3E}">
        <p14:creationId xmlns:p14="http://schemas.microsoft.com/office/powerpoint/2010/main" val="451105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714CA194-1037-44FC-BEA2-640BD08D0ACF}"/>
              </a:ext>
            </a:extLst>
          </p:cNvPr>
          <p:cNvPicPr>
            <a:picLocks noChangeAspect="1"/>
          </p:cNvPicPr>
          <p:nvPr/>
        </p:nvPicPr>
        <p:blipFill rotWithShape="1">
          <a:blip r:embed="rId2">
            <a:alphaModFix amt="60000"/>
          </a:blip>
          <a:srcRect r="9046"/>
          <a:stretch/>
        </p:blipFill>
        <p:spPr>
          <a:xfrm>
            <a:off x="180975" y="182880"/>
            <a:ext cx="11823637" cy="6499784"/>
          </a:xfrm>
          <a:prstGeom prst="rect">
            <a:avLst/>
          </a:prstGeom>
        </p:spPr>
      </p:pic>
      <p:sp>
        <p:nvSpPr>
          <p:cNvPr id="2" name="Titolo 1">
            <a:extLst>
              <a:ext uri="{FF2B5EF4-FFF2-40B4-BE49-F238E27FC236}">
                <a16:creationId xmlns:a16="http://schemas.microsoft.com/office/drawing/2014/main" id="{8D2D1D35-DE5B-44D3-B23F-6CA2C626F76B}"/>
              </a:ext>
            </a:extLst>
          </p:cNvPr>
          <p:cNvSpPr>
            <a:spLocks noGrp="1"/>
          </p:cNvSpPr>
          <p:nvPr>
            <p:ph type="title"/>
          </p:nvPr>
        </p:nvSpPr>
        <p:spPr>
          <a:xfrm>
            <a:off x="838200" y="525195"/>
            <a:ext cx="10165218" cy="2806506"/>
          </a:xfrm>
        </p:spPr>
        <p:txBody>
          <a:bodyPr anchor="b">
            <a:normAutofit/>
          </a:bodyPr>
          <a:lstStyle/>
          <a:p>
            <a:r>
              <a:rPr lang="it-IT" sz="4000">
                <a:solidFill>
                  <a:srgbClr val="FFFFFF"/>
                </a:solidFill>
              </a:rPr>
              <a:t>LE CONSEGUENZE DEL BULLISMO PER LA VITTIMA</a:t>
            </a:r>
          </a:p>
        </p:txBody>
      </p:sp>
      <p:sp>
        <p:nvSpPr>
          <p:cNvPr id="6" name="Segnaposto contenuto 5">
            <a:extLst>
              <a:ext uri="{FF2B5EF4-FFF2-40B4-BE49-F238E27FC236}">
                <a16:creationId xmlns:a16="http://schemas.microsoft.com/office/drawing/2014/main" id="{2B3B534A-E0E6-49FC-AC89-D7D396CBA1BB}"/>
              </a:ext>
            </a:extLst>
          </p:cNvPr>
          <p:cNvSpPr>
            <a:spLocks noGrp="1"/>
          </p:cNvSpPr>
          <p:nvPr>
            <p:ph idx="1"/>
          </p:nvPr>
        </p:nvSpPr>
        <p:spPr>
          <a:xfrm>
            <a:off x="838200" y="3526300"/>
            <a:ext cx="10165218" cy="2588458"/>
          </a:xfrm>
        </p:spPr>
        <p:txBody>
          <a:bodyPr>
            <a:normAutofit/>
          </a:bodyPr>
          <a:lstStyle/>
          <a:p>
            <a:pPr marL="0" indent="0">
              <a:buNone/>
            </a:pPr>
            <a:r>
              <a:rPr lang="it-IT" sz="2000">
                <a:solidFill>
                  <a:srgbClr val="FFFFFF"/>
                </a:solidFill>
              </a:rPr>
              <a:t>CONSEGUENZE A BREVE TERMINE: mal di testa, disturbi del sonno, incubi, attacchi d’ansia, problemi di concentrazione e a scuola, scarsa autostima.</a:t>
            </a:r>
          </a:p>
          <a:p>
            <a:pPr marL="0" indent="0">
              <a:buNone/>
            </a:pPr>
            <a:r>
              <a:rPr lang="it-IT" sz="2000">
                <a:solidFill>
                  <a:srgbClr val="FFFFFF"/>
                </a:solidFill>
              </a:rPr>
              <a:t>CONSEGUENZE A LUNGO TERMINE: psicopatologie come la depressione, perché ciò che subisce la vittima lascia una ferita indelebile sul suo animo tanto che si può arrivare al suicidio.</a:t>
            </a:r>
          </a:p>
        </p:txBody>
      </p:sp>
    </p:spTree>
    <p:extLst>
      <p:ext uri="{BB962C8B-B14F-4D97-AF65-F5344CB8AC3E}">
        <p14:creationId xmlns:p14="http://schemas.microsoft.com/office/powerpoint/2010/main" val="108659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18" name="Rectangle 17">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magine 4">
            <a:extLst>
              <a:ext uri="{FF2B5EF4-FFF2-40B4-BE49-F238E27FC236}">
                <a16:creationId xmlns:a16="http://schemas.microsoft.com/office/drawing/2014/main" id="{3D6F8DE8-1E00-4A99-8544-4C499BC4EDC5}"/>
              </a:ext>
            </a:extLst>
          </p:cNvPr>
          <p:cNvPicPr>
            <a:picLocks noChangeAspect="1"/>
          </p:cNvPicPr>
          <p:nvPr/>
        </p:nvPicPr>
        <p:blipFill rotWithShape="1">
          <a:blip r:embed="rId3">
            <a:alphaModFix amt="60000"/>
          </a:blip>
          <a:srcRect l="28025" r="27531"/>
          <a:stretch/>
        </p:blipFill>
        <p:spPr>
          <a:xfrm>
            <a:off x="20" y="10"/>
            <a:ext cx="6095980" cy="6857990"/>
          </a:xfrm>
          <a:prstGeom prst="rect">
            <a:avLst/>
          </a:prstGeom>
        </p:spPr>
      </p:pic>
      <p:pic>
        <p:nvPicPr>
          <p:cNvPr id="4" name="Immagine 3">
            <a:extLst>
              <a:ext uri="{FF2B5EF4-FFF2-40B4-BE49-F238E27FC236}">
                <a16:creationId xmlns:a16="http://schemas.microsoft.com/office/drawing/2014/main" id="{EE561A0F-8012-4211-B9F0-D65FB7656F70}"/>
              </a:ext>
            </a:extLst>
          </p:cNvPr>
          <p:cNvPicPr>
            <a:picLocks noChangeAspect="1"/>
          </p:cNvPicPr>
          <p:nvPr/>
        </p:nvPicPr>
        <p:blipFill rotWithShape="1">
          <a:blip r:embed="rId4">
            <a:alphaModFix amt="60000"/>
          </a:blip>
          <a:srcRect l="14722" r="38611"/>
          <a:stretch/>
        </p:blipFill>
        <p:spPr>
          <a:xfrm>
            <a:off x="6096000" y="10"/>
            <a:ext cx="6096000" cy="6857990"/>
          </a:xfrm>
          <a:prstGeom prst="rect">
            <a:avLst/>
          </a:prstGeom>
        </p:spPr>
      </p:pic>
      <p:sp>
        <p:nvSpPr>
          <p:cNvPr id="2" name="Titolo 1">
            <a:extLst>
              <a:ext uri="{FF2B5EF4-FFF2-40B4-BE49-F238E27FC236}">
                <a16:creationId xmlns:a16="http://schemas.microsoft.com/office/drawing/2014/main" id="{DB6C066D-E4EC-4CCE-AF86-7606F1FAEC7A}"/>
              </a:ext>
            </a:extLst>
          </p:cNvPr>
          <p:cNvSpPr>
            <a:spLocks noGrp="1"/>
          </p:cNvSpPr>
          <p:nvPr>
            <p:ph type="title"/>
          </p:nvPr>
        </p:nvSpPr>
        <p:spPr>
          <a:xfrm>
            <a:off x="1191965" y="552807"/>
            <a:ext cx="9801854" cy="2790331"/>
          </a:xfrm>
        </p:spPr>
        <p:txBody>
          <a:bodyPr anchor="b">
            <a:normAutofit/>
          </a:bodyPr>
          <a:lstStyle/>
          <a:p>
            <a:pPr algn="ctr"/>
            <a:r>
              <a:rPr lang="it-IT" sz="4800" dirty="0">
                <a:solidFill>
                  <a:srgbClr val="FFFFFF"/>
                </a:solidFill>
              </a:rPr>
              <a:t>LE CONSEGUENZE DEL BULLISMO PER IL BULLO</a:t>
            </a:r>
          </a:p>
        </p:txBody>
      </p:sp>
      <p:sp>
        <p:nvSpPr>
          <p:cNvPr id="3" name="Segnaposto contenuto 2">
            <a:extLst>
              <a:ext uri="{FF2B5EF4-FFF2-40B4-BE49-F238E27FC236}">
                <a16:creationId xmlns:a16="http://schemas.microsoft.com/office/drawing/2014/main" id="{EE480D2A-D305-4DC4-BE08-C68787D1D5EC}"/>
              </a:ext>
            </a:extLst>
          </p:cNvPr>
          <p:cNvSpPr>
            <a:spLocks noGrp="1"/>
          </p:cNvSpPr>
          <p:nvPr>
            <p:ph idx="1"/>
          </p:nvPr>
        </p:nvSpPr>
        <p:spPr>
          <a:xfrm>
            <a:off x="1191966" y="3510476"/>
            <a:ext cx="9801854" cy="2614231"/>
          </a:xfrm>
        </p:spPr>
        <p:txBody>
          <a:bodyPr anchor="t">
            <a:normAutofit/>
          </a:bodyPr>
          <a:lstStyle/>
          <a:p>
            <a:pPr marL="0" indent="0" algn="ctr">
              <a:buNone/>
            </a:pPr>
            <a:r>
              <a:rPr lang="it-IT" sz="1800" dirty="0">
                <a:solidFill>
                  <a:srgbClr val="FFFFFF"/>
                </a:solidFill>
              </a:rPr>
              <a:t>Basso rendimento scolastico, bocciature e successivo abbandono della scuola. Se le azioni sbagliate non vengono corrette il bullo continuerà ad agire nell’illegalità anche in futuro e nella sua vita privata: atti di violenza fisica e verbale, diffamazione.</a:t>
            </a:r>
          </a:p>
        </p:txBody>
      </p:sp>
    </p:spTree>
    <p:extLst>
      <p:ext uri="{BB962C8B-B14F-4D97-AF65-F5344CB8AC3E}">
        <p14:creationId xmlns:p14="http://schemas.microsoft.com/office/powerpoint/2010/main" val="2695818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1_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121</TotalTime>
  <Words>1526</Words>
  <Application>Microsoft Office PowerPoint</Application>
  <PresentationFormat>Widescreen</PresentationFormat>
  <Paragraphs>46</Paragraphs>
  <Slides>17</Slides>
  <Notes>0</Notes>
  <HiddenSlides>0</HiddenSlides>
  <MMClips>0</MMClips>
  <ScaleCrop>false</ScaleCrop>
  <HeadingPairs>
    <vt:vector size="6" baseType="variant">
      <vt:variant>
        <vt:lpstr>Caratteri utilizzati</vt:lpstr>
      </vt:variant>
      <vt:variant>
        <vt:i4>8</vt:i4>
      </vt:variant>
      <vt:variant>
        <vt:lpstr>Tema</vt:lpstr>
      </vt:variant>
      <vt:variant>
        <vt:i4>3</vt:i4>
      </vt:variant>
      <vt:variant>
        <vt:lpstr>Titoli diapositive</vt:lpstr>
      </vt:variant>
      <vt:variant>
        <vt:i4>17</vt:i4>
      </vt:variant>
    </vt:vector>
  </HeadingPairs>
  <TitlesOfParts>
    <vt:vector size="28" baseType="lpstr">
      <vt:lpstr>Arial</vt:lpstr>
      <vt:lpstr>Bradley Hand ITC</vt:lpstr>
      <vt:lpstr>Calibri</vt:lpstr>
      <vt:lpstr>Calibri Light</vt:lpstr>
      <vt:lpstr>Century Gothic</vt:lpstr>
      <vt:lpstr>Comic Sans MS</vt:lpstr>
      <vt:lpstr>Gabriola</vt:lpstr>
      <vt:lpstr>Wingdings 3</vt:lpstr>
      <vt:lpstr>Tema di Office</vt:lpstr>
      <vt:lpstr>Ione</vt:lpstr>
      <vt:lpstr>1_Ione</vt:lpstr>
      <vt:lpstr>Presentazione standard di PowerPoint</vt:lpstr>
      <vt:lpstr>LA CULTURA DELLA LEGALITÀ </vt:lpstr>
      <vt:lpstr>Presentazione standard di PowerPoint</vt:lpstr>
      <vt:lpstr>IL BULLISMO</vt:lpstr>
      <vt:lpstr>LE CARATTERISTICHE DEL BULLISMO</vt:lpstr>
      <vt:lpstr>GLI «SPETTATATORI»</vt:lpstr>
      <vt:lpstr>Aiutare i deboli è un atto di amicizia</vt:lpstr>
      <vt:lpstr>LE CONSEGUENZE DEL BULLISMO PER LA VITTIMA</vt:lpstr>
      <vt:lpstr>LE CONSEGUENZE DEL BULLISMO PER IL BULLO</vt:lpstr>
      <vt:lpstr>«IL CYBERBULLISMO È UNA LENTA FORMA DI OMICIDIO»</vt:lpstr>
      <vt:lpstr>VANTAGGI DI INTERNET</vt:lpstr>
      <vt:lpstr>RISCHI DI INTERNET</vt:lpstr>
      <vt:lpstr>Presentazione standard di PowerPoint</vt:lpstr>
      <vt:lpstr>LE SOSTANZE STUPEFACENTI, ALCOL E FUMO</vt:lpstr>
      <vt:lpstr>LE CONSEGUENZE DELLE DROGHE </vt:lpstr>
      <vt:lpstr>È GIUSTO O SBAGLIATO? RIFLETTERE È IMPORTANTE</vt:lpstr>
      <vt:lpstr>GRAZIE CAPITANO ROBERTO MARTINA!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Vincenzo</dc:creator>
  <cp:lastModifiedBy>MARCO TOSCANO</cp:lastModifiedBy>
  <cp:revision>5</cp:revision>
  <dcterms:created xsi:type="dcterms:W3CDTF">2022-02-25T17:31:21Z</dcterms:created>
  <dcterms:modified xsi:type="dcterms:W3CDTF">2022-02-28T18:33:00Z</dcterms:modified>
</cp:coreProperties>
</file>